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16.jpg" ContentType="image/jp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5"/>
  </p:notesMasterIdLst>
  <p:handoutMasterIdLst>
    <p:handoutMasterId r:id="rId26"/>
  </p:handoutMasterIdLst>
  <p:sldIdLst>
    <p:sldId id="299" r:id="rId2"/>
    <p:sldId id="369" r:id="rId3"/>
    <p:sldId id="344" r:id="rId4"/>
    <p:sldId id="368" r:id="rId5"/>
    <p:sldId id="367" r:id="rId6"/>
    <p:sldId id="377" r:id="rId7"/>
    <p:sldId id="376" r:id="rId8"/>
    <p:sldId id="355" r:id="rId9"/>
    <p:sldId id="356" r:id="rId10"/>
    <p:sldId id="357" r:id="rId11"/>
    <p:sldId id="358" r:id="rId12"/>
    <p:sldId id="372" r:id="rId13"/>
    <p:sldId id="359" r:id="rId14"/>
    <p:sldId id="360" r:id="rId15"/>
    <p:sldId id="361" r:id="rId16"/>
    <p:sldId id="373" r:id="rId17"/>
    <p:sldId id="375" r:id="rId18"/>
    <p:sldId id="370" r:id="rId19"/>
    <p:sldId id="364" r:id="rId20"/>
    <p:sldId id="354" r:id="rId21"/>
    <p:sldId id="378" r:id="rId22"/>
    <p:sldId id="350" r:id="rId23"/>
    <p:sldId id="379" r:id="rId24"/>
  </p:sldIdLst>
  <p:sldSz cx="9144000" cy="5143500" type="screen16x9"/>
  <p:notesSz cx="7023100" cy="9309100"/>
  <p:embeddedFontLst>
    <p:embeddedFont>
      <p:font typeface="Trebuchet MS" panose="020B060302020202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Arial Black" panose="020B0A04020102020204" pitchFamily="34" charset="0"/>
      <p:bold r:id="rId35"/>
    </p:embeddedFont>
    <p:embeddedFont>
      <p:font typeface="Verdana" panose="020B0604030504040204" pitchFamily="34" charset="0"/>
      <p:regular r:id="rId36"/>
      <p:bold r:id="rId37"/>
      <p:italic r:id="rId38"/>
      <p:boldItalic r:id="rId39"/>
    </p:embeddedFont>
    <p:embeddedFont>
      <p:font typeface="Calibri Light" panose="020F0302020204030204" pitchFamily="34"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Rath" initials="DR" lastIdx="1" clrIdx="0">
    <p:extLst>
      <p:ext uri="{19B8F6BF-5375-455C-9EA6-DF929625EA0E}">
        <p15:presenceInfo xmlns:p15="http://schemas.microsoft.com/office/powerpoint/2012/main" userId="S-1-5-21-948789634-1214987043-941767090-50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37" autoAdjust="0"/>
    <p:restoredTop sz="87457" autoAdjust="0"/>
  </p:normalViewPr>
  <p:slideViewPr>
    <p:cSldViewPr>
      <p:cViewPr varScale="1">
        <p:scale>
          <a:sx n="49" d="100"/>
          <a:sy n="49" d="100"/>
        </p:scale>
        <p:origin x="464" y="36"/>
      </p:cViewPr>
      <p:guideLst>
        <p:guide orient="horz" pos="1620"/>
        <p:guide pos="2880"/>
      </p:guideLst>
    </p:cSldViewPr>
  </p:slideViewPr>
  <p:notesTextViewPr>
    <p:cViewPr>
      <p:scale>
        <a:sx n="1" d="1"/>
        <a:sy n="1" d="1"/>
      </p:scale>
      <p:origin x="0" y="0"/>
    </p:cViewPr>
  </p:notesTextViewPr>
  <p:sorterViewPr>
    <p:cViewPr>
      <p:scale>
        <a:sx n="146" d="100"/>
        <a:sy n="146" d="100"/>
      </p:scale>
      <p:origin x="0" y="0"/>
    </p:cViewPr>
  </p:sorterViewPr>
  <p:notesViewPr>
    <p:cSldViewPr>
      <p:cViewPr varScale="1">
        <p:scale>
          <a:sx n="69" d="100"/>
          <a:sy n="69" d="100"/>
        </p:scale>
        <p:origin x="18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2"/>
            <a:ext cx="3043238" cy="466725"/>
          </a:xfrm>
          <a:prstGeom prst="rect">
            <a:avLst/>
          </a:prstGeom>
        </p:spPr>
        <p:txBody>
          <a:bodyPr vert="horz" lIns="91440" tIns="45720" rIns="91440" bIns="45720" rtlCol="0"/>
          <a:lstStyle>
            <a:lvl1pPr algn="r">
              <a:defRPr sz="1200"/>
            </a:lvl1pPr>
          </a:lstStyle>
          <a:p>
            <a:fld id="{9D6BF075-963E-4F44-9F64-9218CF84763E}" type="datetimeFigureOut">
              <a:rPr lang="en-US" smtClean="0"/>
              <a:t>7/25/2017</a:t>
            </a:fld>
            <a:endParaRPr lang="en-US"/>
          </a:p>
        </p:txBody>
      </p:sp>
      <p:sp>
        <p:nvSpPr>
          <p:cNvPr id="4" name="Footer Placeholder 3"/>
          <p:cNvSpPr>
            <a:spLocks noGrp="1"/>
          </p:cNvSpPr>
          <p:nvPr>
            <p:ph type="ftr" sz="quarter" idx="2"/>
          </p:nvPr>
        </p:nvSpPr>
        <p:spPr>
          <a:xfrm>
            <a:off x="0" y="8842377"/>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7"/>
            <a:ext cx="3043238" cy="466725"/>
          </a:xfrm>
          <a:prstGeom prst="rect">
            <a:avLst/>
          </a:prstGeom>
        </p:spPr>
        <p:txBody>
          <a:bodyPr vert="horz" lIns="91440" tIns="45720" rIns="91440" bIns="45720" rtlCol="0" anchor="b"/>
          <a:lstStyle>
            <a:lvl1pPr algn="r">
              <a:defRPr sz="1200"/>
            </a:lvl1pPr>
          </a:lstStyle>
          <a:p>
            <a:fld id="{C947CF74-161F-4796-80B8-79E4BEE38C28}" type="slidenum">
              <a:rPr lang="en-US" smtClean="0"/>
              <a:t>‹#›</a:t>
            </a:fld>
            <a:endParaRPr lang="en-US"/>
          </a:p>
        </p:txBody>
      </p:sp>
    </p:spTree>
    <p:extLst>
      <p:ext uri="{BB962C8B-B14F-4D97-AF65-F5344CB8AC3E}">
        <p14:creationId xmlns:p14="http://schemas.microsoft.com/office/powerpoint/2010/main" val="3541545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9575"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2312" y="4421825"/>
            <a:ext cx="5618479" cy="4189095"/>
          </a:xfrm>
          <a:prstGeom prst="rect">
            <a:avLst/>
          </a:prstGeom>
          <a:noFill/>
          <a:ln>
            <a:noFill/>
          </a:ln>
        </p:spPr>
        <p:txBody>
          <a:bodyPr lIns="93308" tIns="93308" rIns="93308" bIns="9330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32888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portsanantonio.us/Webpages.asp?wpid=49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165714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miter lim="800000"/>
            <a:headEnd/>
            <a:tailEnd/>
          </a:ln>
        </p:spPr>
      </p:sp>
      <p:sp>
        <p:nvSpPr>
          <p:cNvPr id="25602" name="Notes Placeholder 2"/>
          <p:cNvSpPr>
            <a:spLocks noGrp="1"/>
          </p:cNvSpPr>
          <p:nvPr>
            <p:ph type="body" idx="1"/>
          </p:nvPr>
        </p:nvSpPr>
        <p:spPr bwMode="auto">
          <a:noFill/>
        </p:spPr>
        <p:txBody>
          <a:bodyPr>
            <a:noAutofit/>
          </a:bodyPr>
          <a:lstStyle/>
          <a:p>
            <a:pPr>
              <a:spcBef>
                <a:spcPct val="0"/>
              </a:spcBef>
            </a:pPr>
            <a:r>
              <a:rPr lang="en-US" sz="1600" dirty="0" smtClean="0">
                <a:latin typeface="+mj-lt"/>
              </a:rPr>
              <a:t>The East </a:t>
            </a:r>
            <a:r>
              <a:rPr lang="en-US" sz="1600" dirty="0">
                <a:latin typeface="+mj-lt"/>
              </a:rPr>
              <a:t>Kelly Railport is growing </a:t>
            </a:r>
            <a:r>
              <a:rPr lang="en-US" sz="1600" dirty="0" smtClean="0">
                <a:latin typeface="+mj-lt"/>
              </a:rPr>
              <a:t>FAST</a:t>
            </a:r>
            <a:r>
              <a:rPr lang="en-US" sz="1600" dirty="0">
                <a:latin typeface="+mj-lt"/>
              </a:rPr>
              <a:t>.</a:t>
            </a:r>
          </a:p>
          <a:p>
            <a:pPr>
              <a:spcBef>
                <a:spcPct val="0"/>
              </a:spcBef>
            </a:pPr>
            <a:endParaRPr lang="en-US" sz="1600" dirty="0">
              <a:latin typeface="+mj-lt"/>
            </a:endParaRPr>
          </a:p>
          <a:p>
            <a:pPr>
              <a:spcBef>
                <a:spcPct val="0"/>
              </a:spcBef>
            </a:pPr>
            <a:r>
              <a:rPr lang="en-US" sz="1600" dirty="0">
                <a:latin typeface="+mj-lt"/>
              </a:rPr>
              <a:t>This is a relatively new center for LOGISTICS and development ready for rail served advanced MANUFACTURING.</a:t>
            </a:r>
          </a:p>
          <a:p>
            <a:pPr>
              <a:spcBef>
                <a:spcPct val="0"/>
              </a:spcBef>
            </a:pPr>
            <a:endParaRPr lang="en-US" sz="1600" dirty="0">
              <a:latin typeface="+mj-lt"/>
            </a:endParaRPr>
          </a:p>
          <a:p>
            <a:pPr>
              <a:spcBef>
                <a:spcPct val="0"/>
              </a:spcBef>
            </a:pPr>
            <a:r>
              <a:rPr lang="en-US" sz="1600" dirty="0">
                <a:latin typeface="+mj-lt"/>
              </a:rPr>
              <a:t>Firms like XPO Logistics have additional operations here.</a:t>
            </a:r>
          </a:p>
          <a:p>
            <a:pPr>
              <a:spcBef>
                <a:spcPct val="0"/>
              </a:spcBef>
            </a:pPr>
            <a:endParaRPr lang="en-US" sz="1600" dirty="0">
              <a:latin typeface="+mj-lt"/>
            </a:endParaRPr>
          </a:p>
          <a:p>
            <a:pPr>
              <a:spcBef>
                <a:spcPct val="0"/>
              </a:spcBef>
            </a:pPr>
            <a:r>
              <a:rPr lang="en-US" sz="1600" dirty="0">
                <a:latin typeface="+mj-lt"/>
              </a:rPr>
              <a:t>BERGSTROM has been here since 2012. </a:t>
            </a:r>
            <a:r>
              <a:rPr lang="en-US" sz="1600" dirty="0" smtClean="0">
                <a:latin typeface="+mj-lt"/>
              </a:rPr>
              <a:t>  This </a:t>
            </a:r>
            <a:r>
              <a:rPr lang="en-US" sz="1600" dirty="0">
                <a:latin typeface="+mj-lt"/>
              </a:rPr>
              <a:t>company builds air conditioners for semi-trucks  for the U.S. and Latin American markets.</a:t>
            </a:r>
          </a:p>
          <a:p>
            <a:pPr>
              <a:spcBef>
                <a:spcPct val="0"/>
              </a:spcBef>
            </a:pPr>
            <a:endParaRPr lang="en-US" sz="1600" dirty="0">
              <a:latin typeface="+mj-lt"/>
            </a:endParaRPr>
          </a:p>
          <a:p>
            <a:pPr>
              <a:spcBef>
                <a:spcPct val="0"/>
              </a:spcBef>
            </a:pPr>
            <a:r>
              <a:rPr lang="en-US" sz="1600" dirty="0">
                <a:latin typeface="+mj-lt"/>
              </a:rPr>
              <a:t>GBW has a significant operation that repairs railcars.</a:t>
            </a:r>
          </a:p>
          <a:p>
            <a:pPr>
              <a:spcBef>
                <a:spcPct val="0"/>
              </a:spcBef>
            </a:pPr>
            <a:endParaRPr lang="en-US" sz="1600" dirty="0">
              <a:latin typeface="+mj-lt"/>
            </a:endParaRPr>
          </a:p>
          <a:p>
            <a:pPr>
              <a:spcBef>
                <a:spcPct val="0"/>
              </a:spcBef>
            </a:pPr>
            <a:r>
              <a:rPr lang="en-US" sz="1600" dirty="0">
                <a:latin typeface="+mj-lt"/>
              </a:rPr>
              <a:t>And firms like FIESTA, OPTECH and CIG provide logistics support to key area industries.</a:t>
            </a:r>
          </a:p>
          <a:p>
            <a:pPr>
              <a:spcBef>
                <a:spcPct val="0"/>
              </a:spcBef>
            </a:pPr>
            <a:endParaRPr lang="en-US" sz="1600" dirty="0">
              <a:latin typeface="+mj-lt"/>
            </a:endParaRPr>
          </a:p>
          <a:p>
            <a:pPr>
              <a:spcBef>
                <a:spcPct val="0"/>
              </a:spcBef>
            </a:pPr>
            <a:r>
              <a:rPr lang="en-US" sz="1600" dirty="0">
                <a:latin typeface="+mj-lt"/>
              </a:rPr>
              <a:t>In fact, the Railport supports many jobs BEYOND </a:t>
            </a:r>
            <a:r>
              <a:rPr lang="en-US" sz="1600" dirty="0" smtClean="0">
                <a:latin typeface="+mj-lt"/>
              </a:rPr>
              <a:t>the Port San Antonio </a:t>
            </a:r>
            <a:r>
              <a:rPr lang="en-US" sz="1600" dirty="0">
                <a:latin typeface="+mj-lt"/>
              </a:rPr>
              <a:t>property.</a:t>
            </a:r>
          </a:p>
          <a:p>
            <a:pPr>
              <a:spcBef>
                <a:spcPct val="0"/>
              </a:spcBef>
            </a:pPr>
            <a:endParaRPr lang="en-US" sz="1600" dirty="0">
              <a:latin typeface="+mj-lt"/>
            </a:endParaRPr>
          </a:p>
          <a:p>
            <a:pPr>
              <a:spcBef>
                <a:spcPct val="0"/>
              </a:spcBef>
            </a:pPr>
            <a:r>
              <a:rPr lang="en-US" sz="1600" dirty="0">
                <a:latin typeface="+mj-lt"/>
              </a:rPr>
              <a:t>These include:</a:t>
            </a:r>
          </a:p>
          <a:p>
            <a:pPr marL="285627" indent="-285627">
              <a:spcBef>
                <a:spcPct val="0"/>
              </a:spcBef>
              <a:buFontTx/>
              <a:buChar char="-"/>
            </a:pPr>
            <a:r>
              <a:rPr lang="en-US" sz="1600" dirty="0">
                <a:latin typeface="+mj-lt"/>
              </a:rPr>
              <a:t>truck drivers</a:t>
            </a:r>
          </a:p>
          <a:p>
            <a:pPr marL="285627" indent="-285627">
              <a:spcBef>
                <a:spcPct val="0"/>
              </a:spcBef>
              <a:buFontTx/>
              <a:buChar char="-"/>
            </a:pPr>
            <a:r>
              <a:rPr lang="en-US" sz="1600" dirty="0">
                <a:latin typeface="+mj-lt"/>
              </a:rPr>
              <a:t>energy workers and </a:t>
            </a:r>
          </a:p>
          <a:p>
            <a:pPr marL="285627" indent="-285627">
              <a:spcBef>
                <a:spcPct val="0"/>
              </a:spcBef>
              <a:buFontTx/>
              <a:buChar char="-"/>
            </a:pPr>
            <a:r>
              <a:rPr lang="en-US" sz="1600" dirty="0">
                <a:latin typeface="+mj-lt"/>
              </a:rPr>
              <a:t>those employed in construction, retail and manufacturing </a:t>
            </a:r>
          </a:p>
        </p:txBody>
      </p:sp>
      <p:sp>
        <p:nvSpPr>
          <p:cNvPr id="25603"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6C548E1-9A51-478E-AEA0-50B626AD86D8}" type="slidenum">
              <a:rPr lang="en-US"/>
              <a:pPr fontAlgn="base">
                <a:spcBef>
                  <a:spcPct val="0"/>
                </a:spcBef>
                <a:spcAft>
                  <a:spcPct val="0"/>
                </a:spcAft>
              </a:pPr>
              <a:t>10</a:t>
            </a:fld>
            <a:endParaRPr lang="en-US" dirty="0"/>
          </a:p>
        </p:txBody>
      </p:sp>
    </p:spTree>
    <p:extLst>
      <p:ext uri="{BB962C8B-B14F-4D97-AF65-F5344CB8AC3E}">
        <p14:creationId xmlns:p14="http://schemas.microsoft.com/office/powerpoint/2010/main" val="2372750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382588" y="685800"/>
            <a:ext cx="6094412" cy="3429000"/>
          </a:xfrm>
          <a:noFill/>
          <a:ln>
            <a:miter lim="800000"/>
            <a:headEnd/>
            <a:tailEnd/>
          </a:ln>
        </p:spPr>
      </p:sp>
      <p:sp>
        <p:nvSpPr>
          <p:cNvPr id="25602" name="Notes Placeholder 2"/>
          <p:cNvSpPr>
            <a:spLocks noGrp="1"/>
          </p:cNvSpPr>
          <p:nvPr>
            <p:ph type="body" idx="1"/>
          </p:nvPr>
        </p:nvSpPr>
        <p:spPr bwMode="auto">
          <a:noFill/>
        </p:spPr>
        <p:txBody>
          <a:bodyPr>
            <a:noAutofit/>
          </a:bodyPr>
          <a:lstStyle/>
          <a:p>
            <a:pPr>
              <a:spcBef>
                <a:spcPct val="0"/>
              </a:spcBef>
            </a:pPr>
            <a:r>
              <a:rPr lang="en-US" sz="1600" dirty="0">
                <a:latin typeface="+mj-lt"/>
              </a:rPr>
              <a:t>The AIR FORCE </a:t>
            </a:r>
            <a:r>
              <a:rPr lang="en-US" sz="1600" dirty="0" smtClean="0">
                <a:latin typeface="+mj-lt"/>
              </a:rPr>
              <a:t>has </a:t>
            </a:r>
            <a:r>
              <a:rPr lang="en-US" sz="1600" dirty="0">
                <a:latin typeface="+mj-lt"/>
              </a:rPr>
              <a:t>a huge presence </a:t>
            </a:r>
            <a:r>
              <a:rPr lang="en-US" sz="1600" dirty="0" smtClean="0">
                <a:latin typeface="+mj-lt"/>
              </a:rPr>
              <a:t>on site.</a:t>
            </a:r>
            <a:endParaRPr lang="en-US" sz="1600" dirty="0">
              <a:latin typeface="+mj-lt"/>
            </a:endParaRPr>
          </a:p>
          <a:p>
            <a:pPr>
              <a:spcBef>
                <a:spcPct val="0"/>
              </a:spcBef>
            </a:pPr>
            <a:endParaRPr lang="en-US" sz="1600" dirty="0">
              <a:latin typeface="+mj-lt"/>
            </a:endParaRPr>
          </a:p>
          <a:p>
            <a:pPr>
              <a:spcBef>
                <a:spcPct val="0"/>
              </a:spcBef>
            </a:pPr>
            <a:r>
              <a:rPr lang="en-US" sz="1600" dirty="0">
                <a:latin typeface="+mj-lt"/>
              </a:rPr>
              <a:t>This is another example of capturing opportunities in a changing </a:t>
            </a:r>
            <a:r>
              <a:rPr lang="en-US" sz="1600" dirty="0" smtClean="0">
                <a:latin typeface="+mj-lt"/>
              </a:rPr>
              <a:t>environment</a:t>
            </a:r>
            <a:r>
              <a:rPr lang="en-US" sz="1600" dirty="0">
                <a:latin typeface="+mj-lt"/>
              </a:rPr>
              <a:t>.</a:t>
            </a:r>
          </a:p>
          <a:p>
            <a:pPr>
              <a:spcBef>
                <a:spcPct val="0"/>
              </a:spcBef>
            </a:pPr>
            <a:endParaRPr lang="en-US" sz="1600" dirty="0">
              <a:latin typeface="+mj-lt"/>
            </a:endParaRPr>
          </a:p>
          <a:p>
            <a:pPr>
              <a:spcBef>
                <a:spcPct val="0"/>
              </a:spcBef>
            </a:pPr>
            <a:r>
              <a:rPr lang="en-US" sz="1600" dirty="0" smtClean="0">
                <a:latin typeface="+mj-lt"/>
              </a:rPr>
              <a:t>The </a:t>
            </a:r>
            <a:r>
              <a:rPr lang="en-US" sz="1600" dirty="0">
                <a:latin typeface="+mj-lt"/>
              </a:rPr>
              <a:t>2005 BRAC brought thousands of personnel to our region.</a:t>
            </a:r>
          </a:p>
          <a:p>
            <a:pPr>
              <a:spcBef>
                <a:spcPct val="0"/>
              </a:spcBef>
            </a:pPr>
            <a:endParaRPr lang="en-US" sz="1600" dirty="0">
              <a:latin typeface="+mj-lt"/>
            </a:endParaRPr>
          </a:p>
          <a:p>
            <a:pPr>
              <a:spcBef>
                <a:spcPct val="0"/>
              </a:spcBef>
            </a:pPr>
            <a:r>
              <a:rPr lang="en-US" sz="1600" dirty="0">
                <a:latin typeface="+mj-lt"/>
              </a:rPr>
              <a:t>As a result, </a:t>
            </a:r>
            <a:r>
              <a:rPr lang="en-US" sz="1600" dirty="0" smtClean="0">
                <a:latin typeface="+mj-lt"/>
              </a:rPr>
              <a:t>the Port </a:t>
            </a:r>
            <a:r>
              <a:rPr lang="en-US" sz="1600" dirty="0">
                <a:latin typeface="+mj-lt"/>
              </a:rPr>
              <a:t>partnered with the Air Force and managed over $60 MILLION IN UPGRADES TO A COMPLEX OF 5 BUILDINGS.</a:t>
            </a:r>
          </a:p>
          <a:p>
            <a:pPr>
              <a:spcBef>
                <a:spcPct val="0"/>
              </a:spcBef>
            </a:pPr>
            <a:endParaRPr lang="en-US" sz="1600" dirty="0">
              <a:latin typeface="+mj-lt"/>
            </a:endParaRPr>
          </a:p>
          <a:p>
            <a:pPr>
              <a:spcBef>
                <a:spcPct val="0"/>
              </a:spcBef>
            </a:pPr>
            <a:r>
              <a:rPr lang="en-US" sz="1600" dirty="0">
                <a:latin typeface="+mj-lt"/>
              </a:rPr>
              <a:t>That development, today known as Lackland Annex, is home to several headquarters... and thousands of professionals.</a:t>
            </a:r>
          </a:p>
          <a:p>
            <a:pPr>
              <a:spcBef>
                <a:spcPct val="0"/>
              </a:spcBef>
            </a:pPr>
            <a:r>
              <a:rPr lang="en-US" sz="1600" dirty="0">
                <a:latin typeface="+mj-lt"/>
              </a:rPr>
              <a:t/>
            </a:r>
            <a:br>
              <a:rPr lang="en-US" sz="1600" dirty="0">
                <a:latin typeface="+mj-lt"/>
              </a:rPr>
            </a:br>
            <a:r>
              <a:rPr lang="en-US" sz="1600" dirty="0">
                <a:latin typeface="+mj-lt"/>
              </a:rPr>
              <a:t>They include:</a:t>
            </a:r>
          </a:p>
          <a:p>
            <a:pPr>
              <a:spcBef>
                <a:spcPct val="0"/>
              </a:spcBef>
            </a:pPr>
            <a:endParaRPr lang="en-US" sz="1600" dirty="0">
              <a:latin typeface="+mj-lt"/>
            </a:endParaRPr>
          </a:p>
          <a:p>
            <a:pPr>
              <a:spcBef>
                <a:spcPct val="0"/>
              </a:spcBef>
            </a:pPr>
            <a:r>
              <a:rPr lang="en-US" sz="1600" dirty="0">
                <a:latin typeface="+mj-lt"/>
              </a:rPr>
              <a:t>The Cyber Command</a:t>
            </a:r>
          </a:p>
          <a:p>
            <a:pPr>
              <a:spcBef>
                <a:spcPct val="0"/>
              </a:spcBef>
            </a:pPr>
            <a:r>
              <a:rPr lang="en-US" sz="1600" dirty="0">
                <a:latin typeface="+mj-lt"/>
              </a:rPr>
              <a:t>The Air Force Civil Engineer Center</a:t>
            </a:r>
          </a:p>
          <a:p>
            <a:pPr>
              <a:spcBef>
                <a:spcPct val="0"/>
              </a:spcBef>
            </a:pPr>
            <a:r>
              <a:rPr lang="en-US" sz="1600" dirty="0">
                <a:latin typeface="+mj-lt"/>
              </a:rPr>
              <a:t>The Air Force Medical Operations Agency</a:t>
            </a:r>
          </a:p>
          <a:p>
            <a:pPr>
              <a:spcBef>
                <a:spcPct val="0"/>
              </a:spcBef>
            </a:pPr>
            <a:r>
              <a:rPr lang="en-US" sz="1600" dirty="0">
                <a:latin typeface="+mj-lt"/>
              </a:rPr>
              <a:t>The Air Force Cryptologics Center</a:t>
            </a:r>
          </a:p>
          <a:p>
            <a:pPr>
              <a:spcBef>
                <a:spcPct val="0"/>
              </a:spcBef>
            </a:pPr>
            <a:endParaRPr lang="en-US" sz="1600" dirty="0">
              <a:latin typeface="+mj-lt"/>
            </a:endParaRPr>
          </a:p>
          <a:p>
            <a:pPr>
              <a:spcBef>
                <a:spcPct val="0"/>
              </a:spcBef>
            </a:pPr>
            <a:r>
              <a:rPr lang="en-US" sz="1600" dirty="0">
                <a:latin typeface="+mj-lt"/>
              </a:rPr>
              <a:t>...</a:t>
            </a:r>
            <a:r>
              <a:rPr lang="en-US" sz="1600" dirty="0" smtClean="0">
                <a:latin typeface="+mj-lt"/>
              </a:rPr>
              <a:t>among </a:t>
            </a:r>
            <a:r>
              <a:rPr lang="en-US" sz="1600" dirty="0">
                <a:latin typeface="+mj-lt"/>
              </a:rPr>
              <a:t>others.</a:t>
            </a:r>
          </a:p>
          <a:p>
            <a:pPr>
              <a:spcBef>
                <a:spcPct val="0"/>
              </a:spcBef>
            </a:pPr>
            <a:endParaRPr lang="en-US" sz="1600" dirty="0">
              <a:latin typeface="+mj-lt"/>
            </a:endParaRPr>
          </a:p>
          <a:p>
            <a:pPr>
              <a:spcBef>
                <a:spcPct val="0"/>
              </a:spcBef>
            </a:pPr>
            <a:r>
              <a:rPr lang="en-US" sz="1600" dirty="0">
                <a:latin typeface="+mj-lt"/>
              </a:rPr>
              <a:t>Most of these workers have high-paying jobs, as </a:t>
            </a:r>
          </a:p>
          <a:p>
            <a:pPr>
              <a:spcBef>
                <a:spcPct val="0"/>
              </a:spcBef>
            </a:pPr>
            <a:endParaRPr lang="en-US" sz="1600" dirty="0">
              <a:latin typeface="+mj-lt"/>
            </a:endParaRPr>
          </a:p>
          <a:p>
            <a:pPr>
              <a:spcBef>
                <a:spcPct val="0"/>
              </a:spcBef>
            </a:pPr>
            <a:r>
              <a:rPr lang="en-US" sz="1600" dirty="0">
                <a:latin typeface="+mj-lt"/>
              </a:rPr>
              <a:t>Cyber security experts</a:t>
            </a:r>
          </a:p>
          <a:p>
            <a:pPr>
              <a:spcBef>
                <a:spcPct val="0"/>
              </a:spcBef>
            </a:pPr>
            <a:r>
              <a:rPr lang="en-US" sz="1600" dirty="0">
                <a:latin typeface="+mj-lt"/>
              </a:rPr>
              <a:t>Architects</a:t>
            </a:r>
          </a:p>
          <a:p>
            <a:pPr>
              <a:spcBef>
                <a:spcPct val="0"/>
              </a:spcBef>
            </a:pPr>
            <a:r>
              <a:rPr lang="en-US" sz="1600" dirty="0">
                <a:latin typeface="+mj-lt"/>
              </a:rPr>
              <a:t>Environmental engineers</a:t>
            </a:r>
          </a:p>
          <a:p>
            <a:pPr>
              <a:spcBef>
                <a:spcPct val="0"/>
              </a:spcBef>
            </a:pPr>
            <a:r>
              <a:rPr lang="en-US" sz="1600" dirty="0">
                <a:latin typeface="+mj-lt"/>
              </a:rPr>
              <a:t>Logistics experts</a:t>
            </a:r>
          </a:p>
          <a:p>
            <a:pPr>
              <a:spcBef>
                <a:spcPct val="0"/>
              </a:spcBef>
            </a:pPr>
            <a:r>
              <a:rPr lang="en-US" sz="1600" dirty="0">
                <a:latin typeface="+mj-lt"/>
              </a:rPr>
              <a:t>Public affairs specialists and </a:t>
            </a:r>
          </a:p>
          <a:p>
            <a:pPr>
              <a:spcBef>
                <a:spcPct val="0"/>
              </a:spcBef>
            </a:pPr>
            <a:r>
              <a:rPr lang="en-US" sz="1600" dirty="0">
                <a:latin typeface="+mj-lt"/>
              </a:rPr>
              <a:t>Attorneys</a:t>
            </a:r>
          </a:p>
          <a:p>
            <a:pPr>
              <a:spcBef>
                <a:spcPct val="0"/>
              </a:spcBef>
            </a:pPr>
            <a:endParaRPr lang="en-US" sz="1600" dirty="0">
              <a:latin typeface="+mj-lt"/>
            </a:endParaRPr>
          </a:p>
        </p:txBody>
      </p:sp>
      <p:sp>
        <p:nvSpPr>
          <p:cNvPr id="25603"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6C548E1-9A51-478E-AEA0-50B626AD86D8}"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1077758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miter lim="800000"/>
            <a:headEnd/>
            <a:tailEnd/>
          </a:ln>
        </p:spPr>
      </p:sp>
      <p:sp>
        <p:nvSpPr>
          <p:cNvPr id="25602" name="Notes Placeholder 2"/>
          <p:cNvSpPr>
            <a:spLocks noGrp="1"/>
          </p:cNvSpPr>
          <p:nvPr>
            <p:ph type="body" idx="1"/>
          </p:nvPr>
        </p:nvSpPr>
        <p:spPr bwMode="auto">
          <a:noFill/>
        </p:spPr>
        <p:txBody>
          <a:bodyPr>
            <a:normAutofit/>
          </a:bodyPr>
          <a:lstStyle/>
          <a:p>
            <a:pPr>
              <a:spcBef>
                <a:spcPct val="0"/>
              </a:spcBef>
            </a:pPr>
            <a:r>
              <a:rPr lang="en-US" sz="1600" dirty="0"/>
              <a:t>. </a:t>
            </a:r>
          </a:p>
        </p:txBody>
      </p:sp>
      <p:sp>
        <p:nvSpPr>
          <p:cNvPr id="25603"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6C548E1-9A51-478E-AEA0-50B626AD86D8}"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2787930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miter lim="800000"/>
            <a:headEnd/>
            <a:tailEnd/>
          </a:ln>
        </p:spPr>
      </p:sp>
      <p:sp>
        <p:nvSpPr>
          <p:cNvPr id="25602" name="Notes Placeholder 2"/>
          <p:cNvSpPr>
            <a:spLocks noGrp="1"/>
          </p:cNvSpPr>
          <p:nvPr>
            <p:ph type="body" idx="1"/>
          </p:nvPr>
        </p:nvSpPr>
        <p:spPr bwMode="auto">
          <a:noFill/>
        </p:spPr>
        <p:txBody>
          <a:bodyPr>
            <a:normAutofit/>
          </a:bodyPr>
          <a:lstStyle/>
          <a:p>
            <a:pPr>
              <a:spcBef>
                <a:spcPct val="0"/>
              </a:spcBef>
            </a:pPr>
            <a:r>
              <a:rPr lang="en-US" sz="1600" dirty="0" smtClean="0"/>
              <a:t>The Port’s MIXED-USE </a:t>
            </a:r>
            <a:r>
              <a:rPr lang="en-US" sz="1600" dirty="0"/>
              <a:t>PROPERTIES include historic buildings AND new construction.</a:t>
            </a:r>
          </a:p>
          <a:p>
            <a:pPr>
              <a:spcBef>
                <a:spcPct val="0"/>
              </a:spcBef>
            </a:pPr>
            <a:endParaRPr lang="en-US" sz="1600" dirty="0"/>
          </a:p>
          <a:p>
            <a:pPr>
              <a:spcBef>
                <a:spcPct val="0"/>
              </a:spcBef>
            </a:pPr>
            <a:r>
              <a:rPr lang="en-US" sz="1600" dirty="0"/>
              <a:t>Office space at the PORT supports contractors like  BOOZ ALLEN HAMILTON and GENERAL </a:t>
            </a:r>
            <a:r>
              <a:rPr lang="en-US" sz="1600" dirty="0" smtClean="0"/>
              <a:t>DYNAMICS; whose customers </a:t>
            </a:r>
            <a:r>
              <a:rPr lang="en-US" sz="1600" dirty="0"/>
              <a:t>are next door at LACKLAND ANNEX.</a:t>
            </a:r>
          </a:p>
          <a:p>
            <a:pPr>
              <a:spcBef>
                <a:spcPct val="0"/>
              </a:spcBef>
            </a:pPr>
            <a:endParaRPr lang="en-US" sz="1600" dirty="0"/>
          </a:p>
          <a:p>
            <a:pPr>
              <a:spcBef>
                <a:spcPct val="0"/>
              </a:spcBef>
            </a:pPr>
            <a:r>
              <a:rPr lang="en-US" sz="1600" dirty="0"/>
              <a:t>XEROX has over 1,000 employees within its facility and provides business support to government and private sector customers.</a:t>
            </a:r>
          </a:p>
          <a:p>
            <a:pPr>
              <a:spcBef>
                <a:spcPct val="0"/>
              </a:spcBef>
            </a:pPr>
            <a:endParaRPr lang="en-US" sz="1600" dirty="0"/>
          </a:p>
          <a:p>
            <a:pPr>
              <a:spcBef>
                <a:spcPct val="0"/>
              </a:spcBef>
            </a:pPr>
            <a:r>
              <a:rPr lang="en-US" sz="1600" dirty="0"/>
              <a:t>Services by Xerox include child support disbursements and credit card application processing. </a:t>
            </a:r>
          </a:p>
        </p:txBody>
      </p:sp>
      <p:sp>
        <p:nvSpPr>
          <p:cNvPr id="25603"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6C548E1-9A51-478E-AEA0-50B626AD86D8}" type="slidenum">
              <a:rPr lang="en-US"/>
              <a:pPr fontAlgn="base">
                <a:spcBef>
                  <a:spcPct val="0"/>
                </a:spcBef>
                <a:spcAft>
                  <a:spcPct val="0"/>
                </a:spcAft>
              </a:pPr>
              <a:t>13</a:t>
            </a:fld>
            <a:endParaRPr lang="en-US" dirty="0"/>
          </a:p>
        </p:txBody>
      </p:sp>
    </p:spTree>
    <p:extLst>
      <p:ext uri="{BB962C8B-B14F-4D97-AF65-F5344CB8AC3E}">
        <p14:creationId xmlns:p14="http://schemas.microsoft.com/office/powerpoint/2010/main" val="3699682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miter lim="800000"/>
            <a:headEnd/>
            <a:tailEnd/>
          </a:ln>
        </p:spPr>
      </p:sp>
      <p:sp>
        <p:nvSpPr>
          <p:cNvPr id="25602" name="Notes Placeholder 2"/>
          <p:cNvSpPr>
            <a:spLocks noGrp="1"/>
          </p:cNvSpPr>
          <p:nvPr>
            <p:ph type="body" idx="1"/>
          </p:nvPr>
        </p:nvSpPr>
        <p:spPr bwMode="auto">
          <a:noFill/>
        </p:spPr>
        <p:txBody>
          <a:bodyPr>
            <a:noAutofit/>
          </a:bodyPr>
          <a:lstStyle/>
          <a:p>
            <a:pPr marL="285750" indent="-285750">
              <a:spcBef>
                <a:spcPct val="0"/>
              </a:spcBef>
              <a:buFont typeface="Arial" panose="020B0604020202020204" pitchFamily="34" charset="0"/>
              <a:buChar char="•"/>
            </a:pPr>
            <a:r>
              <a:rPr lang="en-US" sz="1600" dirty="0" smtClean="0">
                <a:latin typeface="+mj-lt"/>
              </a:rPr>
              <a:t>We’re home to </a:t>
            </a:r>
            <a:r>
              <a:rPr lang="en-US" sz="1600" dirty="0">
                <a:latin typeface="+mj-lt"/>
              </a:rPr>
              <a:t>over 70 companies </a:t>
            </a:r>
            <a:r>
              <a:rPr lang="en-US" sz="1600" dirty="0" smtClean="0">
                <a:latin typeface="+mj-lt"/>
              </a:rPr>
              <a:t>/ 12,000 workers </a:t>
            </a:r>
            <a:r>
              <a:rPr lang="en-US" sz="1600" dirty="0">
                <a:latin typeface="+mj-lt"/>
              </a:rPr>
              <a:t>in our target industries and </a:t>
            </a:r>
            <a:r>
              <a:rPr lang="en-US" sz="1600" dirty="0" smtClean="0">
                <a:latin typeface="+mj-lt"/>
              </a:rPr>
              <a:t>others.</a:t>
            </a:r>
          </a:p>
          <a:p>
            <a:pPr>
              <a:spcBef>
                <a:spcPct val="0"/>
              </a:spcBef>
            </a:pPr>
            <a:endParaRPr lang="en-US" sz="1600" dirty="0">
              <a:latin typeface="+mj-lt"/>
            </a:endParaRPr>
          </a:p>
          <a:p>
            <a:pPr marL="285750" indent="-285750">
              <a:spcBef>
                <a:spcPct val="0"/>
              </a:spcBef>
              <a:buFont typeface="Arial" panose="020B0604020202020204" pitchFamily="34" charset="0"/>
              <a:buChar char="•"/>
            </a:pPr>
            <a:r>
              <a:rPr lang="en-US" sz="1600" dirty="0">
                <a:latin typeface="+mj-lt"/>
              </a:rPr>
              <a:t>These are good </a:t>
            </a:r>
            <a:r>
              <a:rPr lang="en-US" sz="1600" dirty="0" smtClean="0">
                <a:latin typeface="+mj-lt"/>
              </a:rPr>
              <a:t>jobs.</a:t>
            </a:r>
          </a:p>
          <a:p>
            <a:pPr>
              <a:spcBef>
                <a:spcPct val="0"/>
              </a:spcBef>
            </a:pPr>
            <a:endParaRPr lang="en-US" sz="1600" dirty="0" smtClean="0">
              <a:latin typeface="+mj-lt"/>
            </a:endParaRPr>
          </a:p>
          <a:p>
            <a:pPr marL="285750" indent="-285750">
              <a:spcBef>
                <a:spcPct val="0"/>
              </a:spcBef>
              <a:buFont typeface="Arial" panose="020B0604020202020204" pitchFamily="34" charset="0"/>
              <a:buChar char="•"/>
            </a:pPr>
            <a:r>
              <a:rPr lang="en-US" sz="1600" dirty="0" smtClean="0">
                <a:latin typeface="+mj-lt"/>
              </a:rPr>
              <a:t>Key industries, particularly aerospace and cyber, pay well above the area median wage.</a:t>
            </a:r>
          </a:p>
          <a:p>
            <a:pPr>
              <a:spcBef>
                <a:spcPct val="0"/>
              </a:spcBef>
            </a:pPr>
            <a:endParaRPr lang="en-US" sz="1600" dirty="0">
              <a:latin typeface="+mj-lt"/>
            </a:endParaRPr>
          </a:p>
          <a:p>
            <a:pPr marL="285750" indent="-285750">
              <a:spcBef>
                <a:spcPct val="0"/>
              </a:spcBef>
              <a:buFont typeface="Arial" panose="020B0604020202020204" pitchFamily="34" charset="0"/>
              <a:buChar char="•"/>
            </a:pPr>
            <a:r>
              <a:rPr lang="en-US" sz="1600" dirty="0" smtClean="0">
                <a:latin typeface="+mj-lt"/>
              </a:rPr>
              <a:t>75 </a:t>
            </a:r>
            <a:r>
              <a:rPr lang="en-US" sz="1600" dirty="0">
                <a:latin typeface="+mj-lt"/>
              </a:rPr>
              <a:t>percent </a:t>
            </a:r>
            <a:r>
              <a:rPr lang="en-US" sz="1600" dirty="0" smtClean="0">
                <a:latin typeface="+mj-lt"/>
              </a:rPr>
              <a:t>of workers live </a:t>
            </a:r>
            <a:r>
              <a:rPr lang="en-US" sz="1600" dirty="0">
                <a:latin typeface="+mj-lt"/>
              </a:rPr>
              <a:t>outside </a:t>
            </a:r>
            <a:r>
              <a:rPr lang="en-US" sz="1600" dirty="0" smtClean="0">
                <a:latin typeface="+mj-lt"/>
              </a:rPr>
              <a:t>council </a:t>
            </a:r>
            <a:r>
              <a:rPr lang="en-US" sz="1600" dirty="0">
                <a:latin typeface="+mj-lt"/>
              </a:rPr>
              <a:t>districts 4 and 5. </a:t>
            </a:r>
          </a:p>
        </p:txBody>
      </p:sp>
      <p:sp>
        <p:nvSpPr>
          <p:cNvPr id="25603"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6C548E1-9A51-478E-AEA0-50B626AD86D8}"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811815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381000" y="685800"/>
            <a:ext cx="6096000" cy="3429000"/>
          </a:xfrm>
          <a:noFill/>
          <a:ln>
            <a:miter lim="800000"/>
            <a:headEnd/>
            <a:tailEnd/>
          </a:ln>
        </p:spPr>
      </p:sp>
      <p:sp>
        <p:nvSpPr>
          <p:cNvPr id="25602" name="Notes Placeholder 2"/>
          <p:cNvSpPr>
            <a:spLocks noGrp="1"/>
          </p:cNvSpPr>
          <p:nvPr>
            <p:ph type="body" idx="1"/>
          </p:nvPr>
        </p:nvSpPr>
        <p:spPr bwMode="auto">
          <a:noFill/>
        </p:spPr>
        <p:txBody>
          <a:bodyPr>
            <a:noAutofit/>
          </a:bodyPr>
          <a:lstStyle/>
          <a:p>
            <a:pPr>
              <a:spcBef>
                <a:spcPct val="0"/>
              </a:spcBef>
            </a:pPr>
            <a:r>
              <a:rPr lang="en-US" sz="1100" kern="1200" dirty="0" smtClean="0">
                <a:solidFill>
                  <a:schemeClr val="tx1"/>
                </a:solidFill>
                <a:effectLst/>
                <a:latin typeface="+mn-lt"/>
                <a:ea typeface="+mn-ea"/>
                <a:cs typeface="+mn-cs"/>
              </a:rPr>
              <a:t>Of particular importance to the Port’s economic development strategy are the </a:t>
            </a:r>
            <a:r>
              <a:rPr lang="en-US" sz="1100" u="sng" kern="1200" dirty="0" smtClean="0">
                <a:solidFill>
                  <a:schemeClr val="tx1"/>
                </a:solidFill>
                <a:effectLst/>
                <a:latin typeface="+mn-lt"/>
                <a:ea typeface="+mn-ea"/>
                <a:cs typeface="+mn-cs"/>
                <a:hlinkClick r:id="rId3"/>
              </a:rPr>
              <a:t>Alamo Academies</a:t>
            </a:r>
            <a:r>
              <a:rPr lang="en-US" sz="1100" kern="1200" dirty="0" smtClean="0">
                <a:solidFill>
                  <a:schemeClr val="tx1"/>
                </a:solidFill>
                <a:effectLst/>
                <a:latin typeface="+mn-lt"/>
                <a:ea typeface="+mn-ea"/>
                <a:cs typeface="+mn-cs"/>
              </a:rPr>
              <a:t> housed at the Port’s Southwest Campus. </a:t>
            </a:r>
          </a:p>
          <a:p>
            <a:pPr>
              <a:spcBef>
                <a:spcPct val="0"/>
              </a:spcBef>
            </a:pPr>
            <a:endParaRPr lang="en-US" sz="1100" kern="1200" dirty="0" smtClean="0">
              <a:solidFill>
                <a:schemeClr val="tx1"/>
              </a:solidFill>
              <a:effectLst/>
              <a:latin typeface="+mn-lt"/>
              <a:ea typeface="+mn-ea"/>
              <a:cs typeface="+mn-cs"/>
            </a:endParaRPr>
          </a:p>
          <a:p>
            <a:pPr>
              <a:spcBef>
                <a:spcPct val="0"/>
              </a:spcBef>
            </a:pPr>
            <a:r>
              <a:rPr lang="en-US" sz="1100" kern="1200" dirty="0" smtClean="0">
                <a:solidFill>
                  <a:schemeClr val="tx1"/>
                </a:solidFill>
                <a:effectLst/>
                <a:latin typeface="+mn-lt"/>
                <a:ea typeface="+mn-ea"/>
                <a:cs typeface="+mn-cs"/>
              </a:rPr>
              <a:t>Created in 2001, the dual-credit programs prepare high school students throughout the community—at no cost to them or their families—for careers in aerospace, cybersecurity, advanced manufacturing and other key area sectors. </a:t>
            </a:r>
          </a:p>
          <a:p>
            <a:pPr>
              <a:spcBef>
                <a:spcPct val="0"/>
              </a:spcBef>
            </a:pPr>
            <a:endParaRPr lang="en-US" sz="1100" kern="1200" dirty="0" smtClean="0">
              <a:solidFill>
                <a:schemeClr val="tx1"/>
              </a:solidFill>
              <a:effectLst/>
              <a:latin typeface="+mn-lt"/>
              <a:ea typeface="+mn-ea"/>
              <a:cs typeface="+mn-cs"/>
            </a:endParaRPr>
          </a:p>
          <a:p>
            <a:pPr>
              <a:spcBef>
                <a:spcPct val="0"/>
              </a:spcBef>
            </a:pPr>
            <a:r>
              <a:rPr lang="en-US" sz="1100" kern="1200" dirty="0" smtClean="0">
                <a:solidFill>
                  <a:schemeClr val="tx1"/>
                </a:solidFill>
                <a:effectLst/>
                <a:latin typeface="+mn-lt"/>
                <a:ea typeface="+mn-ea"/>
                <a:cs typeface="+mn-cs"/>
              </a:rPr>
              <a:t>Upon graduation from high school, Academies’ students are well on their way to associate’s degrees and certificates that are the keys to entering good paying careers with several industries based at the Port.</a:t>
            </a:r>
            <a:endParaRPr lang="en-US" sz="1800" dirty="0" smtClean="0">
              <a:latin typeface="+mj-lt"/>
            </a:endParaRPr>
          </a:p>
        </p:txBody>
      </p:sp>
      <p:sp>
        <p:nvSpPr>
          <p:cNvPr id="25603"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6C548E1-9A51-478E-AEA0-50B626AD86D8}" type="slidenum">
              <a:rPr lang="en-US"/>
              <a:pPr fontAlgn="base">
                <a:spcBef>
                  <a:spcPct val="0"/>
                </a:spcBef>
                <a:spcAft>
                  <a:spcPct val="0"/>
                </a:spcAft>
              </a:pPr>
              <a:t>15</a:t>
            </a:fld>
            <a:endParaRPr lang="en-US" dirty="0"/>
          </a:p>
        </p:txBody>
      </p:sp>
    </p:spTree>
    <p:extLst>
      <p:ext uri="{BB962C8B-B14F-4D97-AF65-F5344CB8AC3E}">
        <p14:creationId xmlns:p14="http://schemas.microsoft.com/office/powerpoint/2010/main" val="2574402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6394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14877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381000" y="685800"/>
            <a:ext cx="6096000" cy="3429000"/>
          </a:xfrm>
          <a:noFill/>
          <a:ln>
            <a:miter lim="800000"/>
            <a:headEnd/>
            <a:tailEnd/>
          </a:ln>
        </p:spPr>
      </p:sp>
      <p:sp>
        <p:nvSpPr>
          <p:cNvPr id="20482" name="Notes Placeholder 2"/>
          <p:cNvSpPr>
            <a:spLocks noGrp="1"/>
          </p:cNvSpPr>
          <p:nvPr>
            <p:ph type="body" idx="1"/>
          </p:nvPr>
        </p:nvSpPr>
        <p:spPr bwMode="auto">
          <a:noFill/>
        </p:spPr>
        <p:txBody>
          <a:bodyPr>
            <a:noAutofit/>
          </a:bodyPr>
          <a:lstStyle/>
          <a:p>
            <a:pPr>
              <a:spcBef>
                <a:spcPct val="0"/>
              </a:spcBef>
            </a:pPr>
            <a:r>
              <a:rPr lang="en-US" sz="1800" dirty="0" smtClean="0">
                <a:latin typeface="Trebuchet MS" pitchFamily="34" charset="0"/>
              </a:rPr>
              <a:t>Funding: </a:t>
            </a:r>
          </a:p>
          <a:p>
            <a:pPr>
              <a:spcBef>
                <a:spcPct val="0"/>
              </a:spcBef>
            </a:pPr>
            <a:endParaRPr lang="en-US" sz="1800" dirty="0" smtClean="0">
              <a:latin typeface="Trebuchet MS" pitchFamily="34" charset="0"/>
            </a:endParaRPr>
          </a:p>
          <a:p>
            <a:pPr>
              <a:spcBef>
                <a:spcPct val="0"/>
              </a:spcBef>
            </a:pPr>
            <a:r>
              <a:rPr lang="en-US" sz="1800" dirty="0" smtClean="0">
                <a:latin typeface="Trebuchet MS" pitchFamily="34" charset="0"/>
              </a:rPr>
              <a:t>An estimated $20 million has been invested in the area.  </a:t>
            </a:r>
          </a:p>
          <a:p>
            <a:pPr>
              <a:spcBef>
                <a:spcPct val="0"/>
              </a:spcBef>
            </a:pPr>
            <a:endParaRPr lang="en-US" sz="1800" dirty="0" smtClean="0">
              <a:latin typeface="Trebuchet MS" pitchFamily="34" charset="0"/>
            </a:endParaRPr>
          </a:p>
          <a:p>
            <a:pPr>
              <a:spcBef>
                <a:spcPct val="0"/>
              </a:spcBef>
            </a:pPr>
            <a:r>
              <a:rPr lang="en-US" sz="1800" dirty="0" smtClean="0">
                <a:latin typeface="Trebuchet MS" pitchFamily="34" charset="0"/>
              </a:rPr>
              <a:t>One specific example is the recent Defense Economic Adjustment Assistance Grant secured by AACOG,</a:t>
            </a:r>
            <a:r>
              <a:rPr lang="en-US" sz="1800" baseline="0" dirty="0" smtClean="0">
                <a:latin typeface="Trebuchet MS" pitchFamily="34" charset="0"/>
              </a:rPr>
              <a:t> from the State of Texas, for San Antonio Water Systems to provide secondary sources of water to the Lackland Annex and Security Hill area around the Port.  </a:t>
            </a:r>
            <a:endParaRPr lang="en-US" sz="1800" dirty="0">
              <a:latin typeface="Trebuchet MS" pitchFamily="34" charset="0"/>
            </a:endParaRPr>
          </a:p>
        </p:txBody>
      </p:sp>
      <p:sp>
        <p:nvSpPr>
          <p:cNvPr id="20483"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E869771-6107-422D-B665-7328FB900847}" type="slidenum">
              <a:rPr lang="en-US"/>
              <a:pPr fontAlgn="base">
                <a:spcBef>
                  <a:spcPct val="0"/>
                </a:spcBef>
                <a:spcAft>
                  <a:spcPct val="0"/>
                </a:spcAft>
              </a:pPr>
              <a:t>18</a:t>
            </a:fld>
            <a:endParaRPr lang="en-US" dirty="0"/>
          </a:p>
        </p:txBody>
      </p:sp>
    </p:spTree>
    <p:extLst>
      <p:ext uri="{BB962C8B-B14F-4D97-AF65-F5344CB8AC3E}">
        <p14:creationId xmlns:p14="http://schemas.microsoft.com/office/powerpoint/2010/main" val="1679884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381000" y="685800"/>
            <a:ext cx="6096000" cy="3429000"/>
          </a:xfrm>
          <a:noFill/>
          <a:ln>
            <a:miter lim="800000"/>
            <a:headEnd/>
            <a:tailEnd/>
          </a:ln>
        </p:spPr>
      </p:sp>
      <p:sp>
        <p:nvSpPr>
          <p:cNvPr id="20482" name="Notes Placeholder 2"/>
          <p:cNvSpPr>
            <a:spLocks noGrp="1"/>
          </p:cNvSpPr>
          <p:nvPr>
            <p:ph type="body" idx="1"/>
          </p:nvPr>
        </p:nvSpPr>
        <p:spPr bwMode="auto">
          <a:noFill/>
        </p:spPr>
        <p:txBody>
          <a:bodyPr>
            <a:noAutofit/>
          </a:bodyPr>
          <a:lstStyle/>
          <a:p>
            <a:r>
              <a:rPr lang="en-US" sz="1600" b="1" u="sng" dirty="0"/>
              <a:t>Engine test cell flood-proofing</a:t>
            </a:r>
            <a:endParaRPr lang="en-US" sz="1600" dirty="0"/>
          </a:p>
          <a:p>
            <a:r>
              <a:rPr lang="en-US" sz="1600" b="1" dirty="0"/>
              <a:t>What it does</a:t>
            </a:r>
            <a:r>
              <a:rPr lang="en-US" sz="1600" dirty="0"/>
              <a:t>: Interim fix to prevent floodwaters from nearby Leon Creek to enter $250-million aircraft engine testing facility. </a:t>
            </a:r>
          </a:p>
          <a:p>
            <a:r>
              <a:rPr lang="en-US" sz="1600" b="1" dirty="0"/>
              <a:t>Funding</a:t>
            </a:r>
            <a:r>
              <a:rPr lang="en-US" sz="1600" dirty="0"/>
              <a:t>: $4 million (Port, City of San Antonio, </a:t>
            </a:r>
            <a:r>
              <a:rPr lang="en-US" sz="1600" b="0" u="sng" dirty="0">
                <a:solidFill>
                  <a:srgbClr val="FF0000"/>
                </a:solidFill>
              </a:rPr>
              <a:t>Economic Development Administration</a:t>
            </a:r>
            <a:r>
              <a:rPr lang="en-US" sz="1600" dirty="0"/>
              <a:t>)</a:t>
            </a:r>
          </a:p>
          <a:p>
            <a:pPr marL="285627" indent="-285627">
              <a:lnSpc>
                <a:spcPct val="150000"/>
              </a:lnSpc>
              <a:buFontTx/>
              <a:buChar char="-"/>
              <a:defRPr>
                <a:uFillTx/>
              </a:defRPr>
            </a:pPr>
            <a:r>
              <a:rPr lang="en-US" sz="1600" dirty="0" smtClean="0"/>
              <a:t>Long </a:t>
            </a:r>
            <a:r>
              <a:rPr lang="en-US" sz="1600" dirty="0"/>
              <a:t>term solution is $28-million levee system through Army </a:t>
            </a:r>
            <a:r>
              <a:rPr lang="en-US" sz="1600" dirty="0" smtClean="0"/>
              <a:t>Corps of Engineers</a:t>
            </a:r>
            <a:endParaRPr lang="en-US" sz="1600" dirty="0"/>
          </a:p>
          <a:p>
            <a:pPr>
              <a:defRPr>
                <a:uFillTx/>
              </a:defRPr>
            </a:pPr>
            <a:endParaRPr lang="en-US" sz="1400" dirty="0"/>
          </a:p>
        </p:txBody>
      </p:sp>
      <p:sp>
        <p:nvSpPr>
          <p:cNvPr id="20483"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E869771-6107-422D-B665-7328FB900847}" type="slidenum">
              <a:rPr lang="en-US"/>
              <a:pPr fontAlgn="base">
                <a:spcBef>
                  <a:spcPct val="0"/>
                </a:spcBef>
                <a:spcAft>
                  <a:spcPct val="0"/>
                </a:spcAft>
              </a:pPr>
              <a:t>19</a:t>
            </a:fld>
            <a:endParaRPr lang="en-US" dirty="0"/>
          </a:p>
        </p:txBody>
      </p:sp>
    </p:spTree>
    <p:extLst>
      <p:ext uri="{BB962C8B-B14F-4D97-AF65-F5344CB8AC3E}">
        <p14:creationId xmlns:p14="http://schemas.microsoft.com/office/powerpoint/2010/main" val="25105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525864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22986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10102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28837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59915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3599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2110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7093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83527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9816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miter lim="800000"/>
            <a:headEnd/>
            <a:tailEnd/>
          </a:ln>
        </p:spPr>
      </p:sp>
      <p:sp>
        <p:nvSpPr>
          <p:cNvPr id="25602" name="Notes Placeholder 2"/>
          <p:cNvSpPr>
            <a:spLocks noGrp="1"/>
          </p:cNvSpPr>
          <p:nvPr>
            <p:ph type="body" idx="1"/>
          </p:nvPr>
        </p:nvSpPr>
        <p:spPr bwMode="auto">
          <a:noFill/>
        </p:spPr>
        <p:txBody>
          <a:bodyPr>
            <a:noAutofit/>
          </a:bodyPr>
          <a:lstStyle/>
          <a:p>
            <a:pPr>
              <a:spcBef>
                <a:spcPct val="0"/>
              </a:spcBef>
            </a:pPr>
            <a:r>
              <a:rPr lang="en-US" sz="1600" dirty="0" smtClean="0"/>
              <a:t>This means </a:t>
            </a:r>
            <a:r>
              <a:rPr lang="en-US" sz="1600" dirty="0"/>
              <a:t>growing the property STRATEGICALLY</a:t>
            </a:r>
            <a:r>
              <a:rPr lang="en-US" sz="1600" dirty="0" smtClean="0"/>
              <a:t>.</a:t>
            </a:r>
          </a:p>
          <a:p>
            <a:pPr>
              <a:spcBef>
                <a:spcPct val="0"/>
              </a:spcBef>
            </a:pPr>
            <a:endParaRPr lang="en-US" sz="1600" dirty="0"/>
          </a:p>
          <a:p>
            <a:pPr>
              <a:spcBef>
                <a:spcPct val="0"/>
              </a:spcBef>
            </a:pPr>
            <a:r>
              <a:rPr lang="en-US" sz="1600" dirty="0"/>
              <a:t>It means creating the MOST GOOD for the GREATEST number of people.</a:t>
            </a:r>
          </a:p>
          <a:p>
            <a:pPr>
              <a:spcBef>
                <a:spcPct val="0"/>
              </a:spcBef>
            </a:pPr>
            <a:endParaRPr lang="en-US" sz="1600" dirty="0"/>
          </a:p>
          <a:p>
            <a:pPr>
              <a:spcBef>
                <a:spcPct val="0"/>
              </a:spcBef>
            </a:pPr>
            <a:r>
              <a:rPr lang="en-US" sz="1600" dirty="0"/>
              <a:t>Very specifically... it means creating GREAT JOBS for our community TODAY... And years to come.</a:t>
            </a:r>
          </a:p>
          <a:p>
            <a:pPr>
              <a:spcBef>
                <a:spcPct val="0"/>
              </a:spcBef>
            </a:pPr>
            <a:endParaRPr lang="en-US" sz="1600" dirty="0"/>
          </a:p>
          <a:p>
            <a:pPr>
              <a:spcBef>
                <a:spcPct val="0"/>
              </a:spcBef>
            </a:pPr>
            <a:r>
              <a:rPr lang="en-US" sz="1600" dirty="0"/>
              <a:t>Today, we are home to over 70 tenant customers who DIRECTLY employ about 12,000 </a:t>
            </a:r>
            <a:r>
              <a:rPr lang="en-US" sz="1600" dirty="0" smtClean="0"/>
              <a:t>residents of the San Antonio region.</a:t>
            </a:r>
            <a:endParaRPr lang="en-US" sz="1600" dirty="0"/>
          </a:p>
          <a:p>
            <a:pPr>
              <a:spcBef>
                <a:spcPct val="0"/>
              </a:spcBef>
            </a:pPr>
            <a:endParaRPr lang="en-US" sz="1600" dirty="0"/>
          </a:p>
          <a:p>
            <a:pPr>
              <a:spcBef>
                <a:spcPct val="0"/>
              </a:spcBef>
            </a:pPr>
            <a:r>
              <a:rPr lang="en-US" sz="1600" dirty="0" smtClean="0"/>
              <a:t>Port San Antonio </a:t>
            </a:r>
            <a:r>
              <a:rPr lang="en-US" sz="1600" dirty="0"/>
              <a:t>CAN and </a:t>
            </a:r>
            <a:r>
              <a:rPr lang="en-US" sz="1600" dirty="0" smtClean="0"/>
              <a:t>WILL </a:t>
            </a:r>
            <a:r>
              <a:rPr lang="en-US" sz="1600" dirty="0"/>
              <a:t>grow these numbers in the years ahead. </a:t>
            </a:r>
            <a:r>
              <a:rPr lang="en-US" sz="1600" dirty="0" smtClean="0"/>
              <a:t>This is a primary </a:t>
            </a:r>
            <a:r>
              <a:rPr lang="en-US" sz="1600" dirty="0"/>
              <a:t>charge from </a:t>
            </a:r>
            <a:r>
              <a:rPr lang="en-US" sz="1600" dirty="0" smtClean="0"/>
              <a:t>their </a:t>
            </a:r>
            <a:r>
              <a:rPr lang="en-US" sz="1600" dirty="0"/>
              <a:t>Board of Directors.</a:t>
            </a:r>
          </a:p>
          <a:p>
            <a:pPr>
              <a:spcBef>
                <a:spcPct val="0"/>
              </a:spcBef>
            </a:pPr>
            <a:endParaRPr lang="en-US" sz="1600" dirty="0"/>
          </a:p>
          <a:p>
            <a:pPr>
              <a:spcBef>
                <a:spcPct val="0"/>
              </a:spcBef>
            </a:pPr>
            <a:r>
              <a:rPr lang="en-US" sz="1600" dirty="0" smtClean="0"/>
              <a:t>The Port is preparing </a:t>
            </a:r>
            <a:r>
              <a:rPr lang="en-US" sz="1600" dirty="0"/>
              <a:t>TODAY for the hundreds of thousands of new residents expected in the next 20... 30 years.</a:t>
            </a:r>
          </a:p>
          <a:p>
            <a:pPr>
              <a:spcBef>
                <a:spcPct val="0"/>
              </a:spcBef>
            </a:pPr>
            <a:endParaRPr lang="en-US" sz="1600" dirty="0"/>
          </a:p>
          <a:p>
            <a:pPr>
              <a:spcBef>
                <a:spcPct val="0"/>
              </a:spcBef>
            </a:pPr>
            <a:r>
              <a:rPr lang="en-US" sz="1600" dirty="0"/>
              <a:t>Where will they live.?... Where will they work?</a:t>
            </a:r>
          </a:p>
          <a:p>
            <a:pPr>
              <a:spcBef>
                <a:spcPct val="0"/>
              </a:spcBef>
            </a:pPr>
            <a:endParaRPr lang="en-US" sz="1600" dirty="0"/>
          </a:p>
          <a:p>
            <a:pPr>
              <a:spcBef>
                <a:spcPct val="0"/>
              </a:spcBef>
            </a:pPr>
            <a:r>
              <a:rPr lang="en-US" sz="1600" dirty="0"/>
              <a:t>The Port is EAGER to be part of solution. </a:t>
            </a:r>
          </a:p>
          <a:p>
            <a:pPr>
              <a:spcBef>
                <a:spcPct val="0"/>
              </a:spcBef>
            </a:pPr>
            <a:endParaRPr lang="en-US" sz="1600" dirty="0"/>
          </a:p>
          <a:p>
            <a:pPr>
              <a:spcBef>
                <a:spcPct val="0"/>
              </a:spcBef>
            </a:pPr>
            <a:r>
              <a:rPr lang="en-US" sz="1600" dirty="0" smtClean="0"/>
              <a:t>The Port is EAGER </a:t>
            </a:r>
            <a:r>
              <a:rPr lang="en-US" sz="1600" dirty="0"/>
              <a:t>to be a platform for job growth for today’s and future generations.</a:t>
            </a:r>
          </a:p>
          <a:p>
            <a:pPr>
              <a:spcBef>
                <a:spcPct val="0"/>
              </a:spcBef>
            </a:pPr>
            <a:endParaRPr lang="en-US" sz="1600" dirty="0"/>
          </a:p>
          <a:p>
            <a:pPr>
              <a:spcBef>
                <a:spcPct val="0"/>
              </a:spcBef>
            </a:pPr>
            <a:r>
              <a:rPr lang="en-US" sz="1600" dirty="0" smtClean="0"/>
              <a:t>The Port is EAGER </a:t>
            </a:r>
            <a:r>
              <a:rPr lang="en-US" sz="1600" dirty="0"/>
              <a:t>to support key industry partners that can create jobs at the Port.</a:t>
            </a:r>
          </a:p>
          <a:p>
            <a:pPr>
              <a:spcBef>
                <a:spcPct val="0"/>
              </a:spcBef>
            </a:pPr>
            <a:endParaRPr lang="en-US" sz="1600" dirty="0"/>
          </a:p>
          <a:p>
            <a:pPr>
              <a:spcBef>
                <a:spcPct val="0"/>
              </a:spcBef>
            </a:pPr>
            <a:r>
              <a:rPr lang="en-US" sz="1600" dirty="0" smtClean="0"/>
              <a:t>The Port wants </a:t>
            </a:r>
            <a:r>
              <a:rPr lang="en-US" sz="1600" dirty="0"/>
              <a:t>to pursue jobs that provide CAREER-ORIENTED opportunities for the community.</a:t>
            </a:r>
          </a:p>
        </p:txBody>
      </p:sp>
      <p:sp>
        <p:nvSpPr>
          <p:cNvPr id="25603"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6C548E1-9A51-478E-AEA0-50B626AD86D8}"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115935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miter lim="800000"/>
            <a:headEnd/>
            <a:tailEnd/>
          </a:ln>
        </p:spPr>
      </p:sp>
      <p:sp>
        <p:nvSpPr>
          <p:cNvPr id="25602" name="Notes Placeholder 2"/>
          <p:cNvSpPr>
            <a:spLocks noGrp="1"/>
          </p:cNvSpPr>
          <p:nvPr>
            <p:ph type="body" idx="1"/>
          </p:nvPr>
        </p:nvSpPr>
        <p:spPr bwMode="auto">
          <a:noFill/>
        </p:spPr>
        <p:txBody>
          <a:bodyPr>
            <a:noAutofit/>
          </a:bodyPr>
          <a:lstStyle/>
          <a:p>
            <a:pPr>
              <a:spcBef>
                <a:spcPct val="0"/>
              </a:spcBef>
            </a:pPr>
            <a:r>
              <a:rPr lang="en-US" sz="1800" dirty="0"/>
              <a:t>When you look at Port San Antonio, you will see much of </a:t>
            </a:r>
            <a:r>
              <a:rPr lang="en-US" sz="1800" dirty="0" smtClean="0"/>
              <a:t>the </a:t>
            </a:r>
            <a:r>
              <a:rPr lang="en-US" sz="1800" dirty="0"/>
              <a:t>property supports AEROSPACE organizations. </a:t>
            </a:r>
          </a:p>
          <a:p>
            <a:pPr>
              <a:spcBef>
                <a:spcPct val="0"/>
              </a:spcBef>
            </a:pPr>
            <a:endParaRPr lang="en-US" sz="1800" dirty="0"/>
          </a:p>
          <a:p>
            <a:pPr>
              <a:spcBef>
                <a:spcPct val="0"/>
              </a:spcBef>
            </a:pPr>
            <a:r>
              <a:rPr lang="en-US" sz="1800" dirty="0"/>
              <a:t>They conduct aircraft maintenance, repair and overhaul services. </a:t>
            </a:r>
          </a:p>
          <a:p>
            <a:pPr>
              <a:spcBef>
                <a:spcPct val="0"/>
              </a:spcBef>
            </a:pPr>
            <a:endParaRPr lang="en-US" sz="1800" dirty="0"/>
          </a:p>
          <a:p>
            <a:pPr>
              <a:spcBef>
                <a:spcPct val="0"/>
              </a:spcBef>
            </a:pPr>
            <a:r>
              <a:rPr lang="en-US" sz="1800" dirty="0"/>
              <a:t>They are, in fact, continuing the HISTORY &amp; LEGACY of Kelly</a:t>
            </a:r>
            <a:r>
              <a:rPr lang="en-US" sz="1800" dirty="0" smtClean="0"/>
              <a:t>.</a:t>
            </a:r>
          </a:p>
          <a:p>
            <a:pPr>
              <a:spcBef>
                <a:spcPct val="0"/>
              </a:spcBef>
            </a:pPr>
            <a:endParaRPr lang="en-US" sz="1800" dirty="0" smtClean="0"/>
          </a:p>
          <a:p>
            <a:pPr>
              <a:spcBef>
                <a:spcPct val="0"/>
              </a:spcBef>
            </a:pPr>
            <a:r>
              <a:rPr lang="en-US" sz="1800" dirty="0" smtClean="0"/>
              <a:t>Unfortunately, 2-weeks</a:t>
            </a:r>
            <a:r>
              <a:rPr lang="en-US" sz="1800" baseline="0" dirty="0" smtClean="0"/>
              <a:t> ago Lockheed Martin announced they would be leaving San Antonio in 2018.  They have had a presence at Port San Antonio since the 1990’s.  </a:t>
            </a:r>
            <a:r>
              <a:rPr lang="en-US" sz="1800" baseline="0" dirty="0" err="1" smtClean="0"/>
              <a:t>Standardaero</a:t>
            </a:r>
            <a:r>
              <a:rPr lang="en-US" sz="1800" baseline="0" dirty="0" smtClean="0"/>
              <a:t> has retained much of their San Antonio staff.</a:t>
            </a:r>
            <a:endParaRPr lang="en-US" sz="1800" dirty="0"/>
          </a:p>
          <a:p>
            <a:pPr>
              <a:spcBef>
                <a:spcPct val="0"/>
              </a:spcBef>
            </a:pPr>
            <a:endParaRPr lang="en-US" sz="1800" dirty="0"/>
          </a:p>
          <a:p>
            <a:pPr>
              <a:spcBef>
                <a:spcPct val="0"/>
              </a:spcBef>
            </a:pPr>
            <a:r>
              <a:rPr lang="en-US" sz="1800" dirty="0"/>
              <a:t>Several customers have important roles SUPPORTING AEROSPACE.</a:t>
            </a:r>
          </a:p>
          <a:p>
            <a:pPr>
              <a:spcBef>
                <a:spcPct val="0"/>
              </a:spcBef>
            </a:pPr>
            <a:endParaRPr lang="en-US" sz="1800" dirty="0"/>
          </a:p>
          <a:p>
            <a:pPr>
              <a:spcBef>
                <a:spcPct val="0"/>
              </a:spcBef>
            </a:pPr>
            <a:r>
              <a:rPr lang="en-US" sz="1800" dirty="0"/>
              <a:t>They include XPO LOGISTICS and URS, which specialize in AEROSPACE LOGISTICS.</a:t>
            </a:r>
          </a:p>
          <a:p>
            <a:pPr>
              <a:spcBef>
                <a:spcPct val="0"/>
              </a:spcBef>
            </a:pPr>
            <a:endParaRPr lang="en-US" sz="1800" dirty="0"/>
          </a:p>
          <a:p>
            <a:pPr>
              <a:spcBef>
                <a:spcPct val="0"/>
              </a:spcBef>
            </a:pPr>
            <a:r>
              <a:rPr lang="en-US" sz="1800" dirty="0" smtClean="0"/>
              <a:t>The Port also has SUBCONTRACTORS, </a:t>
            </a:r>
            <a:r>
              <a:rPr lang="en-US" sz="1800" dirty="0"/>
              <a:t>like GOAEROMX, which provides AVIONICS SERVICES.</a:t>
            </a:r>
          </a:p>
          <a:p>
            <a:pPr>
              <a:spcBef>
                <a:spcPct val="0"/>
              </a:spcBef>
            </a:pPr>
            <a:endParaRPr lang="en-US" sz="1800" dirty="0"/>
          </a:p>
          <a:p>
            <a:pPr>
              <a:spcBef>
                <a:spcPct val="0"/>
              </a:spcBef>
            </a:pPr>
            <a:r>
              <a:rPr lang="en-US" sz="1800" dirty="0" smtClean="0"/>
              <a:t>The Port also supports </a:t>
            </a:r>
            <a:r>
              <a:rPr lang="en-US" sz="1800" dirty="0"/>
              <a:t>NON-AEROSPACE LOGISTICS OPERATIONS... </a:t>
            </a:r>
          </a:p>
          <a:p>
            <a:pPr>
              <a:spcBef>
                <a:spcPct val="0"/>
              </a:spcBef>
            </a:pPr>
            <a:endParaRPr lang="en-US" sz="1800" dirty="0"/>
          </a:p>
          <a:p>
            <a:pPr>
              <a:spcBef>
                <a:spcPct val="0"/>
              </a:spcBef>
            </a:pPr>
            <a:r>
              <a:rPr lang="en-US" sz="1800" dirty="0"/>
              <a:t>They include FORWARD AIR, TRIPLE-S STEEL and HEB.</a:t>
            </a:r>
          </a:p>
          <a:p>
            <a:pPr>
              <a:spcBef>
                <a:spcPct val="0"/>
              </a:spcBef>
            </a:pPr>
            <a:endParaRPr lang="en-US" sz="1800" dirty="0"/>
          </a:p>
          <a:p>
            <a:pPr>
              <a:spcBef>
                <a:spcPct val="0"/>
              </a:spcBef>
            </a:pPr>
            <a:r>
              <a:rPr lang="en-US" sz="1800" dirty="0"/>
              <a:t>They serve regional industries, such as construction and retail.</a:t>
            </a:r>
          </a:p>
          <a:p>
            <a:pPr>
              <a:spcBef>
                <a:spcPct val="0"/>
              </a:spcBef>
            </a:pPr>
            <a:endParaRPr lang="en-US" sz="1800" dirty="0">
              <a:latin typeface="+mj-lt"/>
            </a:endParaRPr>
          </a:p>
        </p:txBody>
      </p:sp>
      <p:sp>
        <p:nvSpPr>
          <p:cNvPr id="25603"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F6C548E1-9A51-478E-AEA0-50B626AD86D8}" type="slidenum">
              <a:rPr lang="en-US"/>
              <a:pPr fontAlgn="base">
                <a:spcBef>
                  <a:spcPct val="0"/>
                </a:spcBef>
                <a:spcAft>
                  <a:spcPct val="0"/>
                </a:spcAft>
              </a:pPr>
              <a:t>9</a:t>
            </a:fld>
            <a:endParaRPr lang="en-US" dirty="0"/>
          </a:p>
        </p:txBody>
      </p:sp>
    </p:spTree>
    <p:extLst>
      <p:ext uri="{BB962C8B-B14F-4D97-AF65-F5344CB8AC3E}">
        <p14:creationId xmlns:p14="http://schemas.microsoft.com/office/powerpoint/2010/main" val="420768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6125B6-5B4E-4A76-BFDC-FB393A680480}"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CD03A-8B05-45A3-A6D0-360DD215554F}" type="slidenum">
              <a:rPr lang="en-US" smtClean="0"/>
              <a:t>‹#›</a:t>
            </a:fld>
            <a:endParaRPr lang="en-US"/>
          </a:p>
        </p:txBody>
      </p:sp>
    </p:spTree>
    <p:extLst>
      <p:ext uri="{BB962C8B-B14F-4D97-AF65-F5344CB8AC3E}">
        <p14:creationId xmlns:p14="http://schemas.microsoft.com/office/powerpoint/2010/main" val="27046106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125B6-5B4E-4A76-BFDC-FB393A680480}"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CD03A-8B05-45A3-A6D0-360DD215554F}" type="slidenum">
              <a:rPr lang="en-US" smtClean="0"/>
              <a:t>‹#›</a:t>
            </a:fld>
            <a:endParaRPr lang="en-US"/>
          </a:p>
        </p:txBody>
      </p:sp>
    </p:spTree>
    <p:extLst>
      <p:ext uri="{BB962C8B-B14F-4D97-AF65-F5344CB8AC3E}">
        <p14:creationId xmlns:p14="http://schemas.microsoft.com/office/powerpoint/2010/main" val="29808818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125B6-5B4E-4A76-BFDC-FB393A680480}"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CD03A-8B05-45A3-A6D0-360DD215554F}" type="slidenum">
              <a:rPr lang="en-US" smtClean="0"/>
              <a:t>‹#›</a:t>
            </a:fld>
            <a:endParaRPr lang="en-US"/>
          </a:p>
        </p:txBody>
      </p:sp>
    </p:spTree>
    <p:extLst>
      <p:ext uri="{BB962C8B-B14F-4D97-AF65-F5344CB8AC3E}">
        <p14:creationId xmlns:p14="http://schemas.microsoft.com/office/powerpoint/2010/main" val="1279914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4710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125B6-5B4E-4A76-BFDC-FB393A680480}"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CD03A-8B05-45A3-A6D0-360DD215554F}" type="slidenum">
              <a:rPr lang="en-US" smtClean="0"/>
              <a:t>‹#›</a:t>
            </a:fld>
            <a:endParaRPr lang="en-US"/>
          </a:p>
        </p:txBody>
      </p:sp>
    </p:spTree>
    <p:extLst>
      <p:ext uri="{BB962C8B-B14F-4D97-AF65-F5344CB8AC3E}">
        <p14:creationId xmlns:p14="http://schemas.microsoft.com/office/powerpoint/2010/main" val="26427857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125B6-5B4E-4A76-BFDC-FB393A680480}"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CD03A-8B05-45A3-A6D0-360DD215554F}" type="slidenum">
              <a:rPr lang="en-US" smtClean="0"/>
              <a:t>‹#›</a:t>
            </a:fld>
            <a:endParaRPr lang="en-US"/>
          </a:p>
        </p:txBody>
      </p:sp>
    </p:spTree>
    <p:extLst>
      <p:ext uri="{BB962C8B-B14F-4D97-AF65-F5344CB8AC3E}">
        <p14:creationId xmlns:p14="http://schemas.microsoft.com/office/powerpoint/2010/main" val="144089774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6125B6-5B4E-4A76-BFDC-FB393A680480}" type="datetimeFigureOut">
              <a:rPr lang="en-US" smtClean="0"/>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CD03A-8B05-45A3-A6D0-360DD215554F}" type="slidenum">
              <a:rPr lang="en-US" smtClean="0"/>
              <a:t>‹#›</a:t>
            </a:fld>
            <a:endParaRPr lang="en-US"/>
          </a:p>
        </p:txBody>
      </p:sp>
    </p:spTree>
    <p:extLst>
      <p:ext uri="{BB962C8B-B14F-4D97-AF65-F5344CB8AC3E}">
        <p14:creationId xmlns:p14="http://schemas.microsoft.com/office/powerpoint/2010/main" val="18365309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6125B6-5B4E-4A76-BFDC-FB393A680480}" type="datetimeFigureOut">
              <a:rPr lang="en-US" smtClean="0"/>
              <a:t>7/25/2017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CD03A-8B05-45A3-A6D0-360DD215554F}" type="slidenum">
              <a:rPr lang="en-US" smtClean="0"/>
              <a:t>‹#›</a:t>
            </a:fld>
            <a:endParaRPr lang="en-US"/>
          </a:p>
        </p:txBody>
      </p:sp>
    </p:spTree>
    <p:extLst>
      <p:ext uri="{BB962C8B-B14F-4D97-AF65-F5344CB8AC3E}">
        <p14:creationId xmlns:p14="http://schemas.microsoft.com/office/powerpoint/2010/main" val="23994478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125B6-5B4E-4A76-BFDC-FB393A680480}" type="datetimeFigureOut">
              <a:rPr lang="en-US" smtClean="0"/>
              <a:t>7/25/2017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CD03A-8B05-45A3-A6D0-360DD215554F}" type="slidenum">
              <a:rPr lang="en-US" smtClean="0"/>
              <a:t>‹#›</a:t>
            </a:fld>
            <a:endParaRPr lang="en-US"/>
          </a:p>
        </p:txBody>
      </p:sp>
    </p:spTree>
    <p:extLst>
      <p:ext uri="{BB962C8B-B14F-4D97-AF65-F5344CB8AC3E}">
        <p14:creationId xmlns:p14="http://schemas.microsoft.com/office/powerpoint/2010/main" val="27365233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125B6-5B4E-4A76-BFDC-FB393A680480}" type="datetimeFigureOut">
              <a:rPr lang="en-US" smtClean="0"/>
              <a:t>7/25/2017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CD03A-8B05-45A3-A6D0-360DD215554F}" type="slidenum">
              <a:rPr lang="en-US" smtClean="0"/>
              <a:t>‹#›</a:t>
            </a:fld>
            <a:endParaRPr lang="en-US"/>
          </a:p>
        </p:txBody>
      </p:sp>
    </p:spTree>
    <p:extLst>
      <p:ext uri="{BB962C8B-B14F-4D97-AF65-F5344CB8AC3E}">
        <p14:creationId xmlns:p14="http://schemas.microsoft.com/office/powerpoint/2010/main" val="41740626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125B6-5B4E-4A76-BFDC-FB393A680480}" type="datetimeFigureOut">
              <a:rPr lang="en-US" smtClean="0"/>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CD03A-8B05-45A3-A6D0-360DD215554F}" type="slidenum">
              <a:rPr lang="en-US" smtClean="0"/>
              <a:t>‹#›</a:t>
            </a:fld>
            <a:endParaRPr lang="en-US"/>
          </a:p>
        </p:txBody>
      </p:sp>
    </p:spTree>
    <p:extLst>
      <p:ext uri="{BB962C8B-B14F-4D97-AF65-F5344CB8AC3E}">
        <p14:creationId xmlns:p14="http://schemas.microsoft.com/office/powerpoint/2010/main" val="7405013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125B6-5B4E-4A76-BFDC-FB393A680480}" type="datetimeFigureOut">
              <a:rPr lang="en-US" smtClean="0"/>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CD03A-8B05-45A3-A6D0-360DD215554F}" type="slidenum">
              <a:rPr lang="en-US" smtClean="0"/>
              <a:t>‹#›</a:t>
            </a:fld>
            <a:endParaRPr lang="en-US"/>
          </a:p>
        </p:txBody>
      </p:sp>
    </p:spTree>
    <p:extLst>
      <p:ext uri="{BB962C8B-B14F-4D97-AF65-F5344CB8AC3E}">
        <p14:creationId xmlns:p14="http://schemas.microsoft.com/office/powerpoint/2010/main" val="5319084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6125B6-5B4E-4A76-BFDC-FB393A680480}" type="datetimeFigureOut">
              <a:rPr lang="en-US" smtClean="0"/>
              <a:t>7/25/2017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ECD03A-8B05-45A3-A6D0-360DD215554F}" type="slidenum">
              <a:rPr lang="en-US" smtClean="0"/>
              <a:t>‹#›</a:t>
            </a:fld>
            <a:endParaRPr lang="en-US"/>
          </a:p>
        </p:txBody>
      </p:sp>
    </p:spTree>
    <p:extLst>
      <p:ext uri="{BB962C8B-B14F-4D97-AF65-F5344CB8AC3E}">
        <p14:creationId xmlns:p14="http://schemas.microsoft.com/office/powerpoint/2010/main" val="35160221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5.gif"/><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jpeg"/><Relationship Id="rId3" Type="http://schemas.openxmlformats.org/officeDocument/2006/relationships/image" Target="../media/image46.gif"/><Relationship Id="rId7" Type="http://schemas.openxmlformats.org/officeDocument/2006/relationships/image" Target="../media/image50.gif"/><Relationship Id="rId12"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jpe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jpeg"/><Relationship Id="rId14" Type="http://schemas.openxmlformats.org/officeDocument/2006/relationships/image" Target="../media/image57.jpe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62.g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61.png"/><Relationship Id="rId10" Type="http://schemas.openxmlformats.org/officeDocument/2006/relationships/image" Target="../media/image65.jpeg"/><Relationship Id="rId4" Type="http://schemas.openxmlformats.org/officeDocument/2006/relationships/image" Target="../media/image60.jpeg"/><Relationship Id="rId9" Type="http://schemas.openxmlformats.org/officeDocument/2006/relationships/image" Target="../media/image64.png"/></Relationships>
</file>

<file path=ppt/slides/_rels/slide1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gif"/><Relationship Id="rId7" Type="http://schemas.openxmlformats.org/officeDocument/2006/relationships/image" Target="../media/image70.jpeg"/><Relationship Id="rId12" Type="http://schemas.openxmlformats.org/officeDocument/2006/relationships/image" Target="../media/image7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9.jpg"/><Relationship Id="rId11" Type="http://schemas.openxmlformats.org/officeDocument/2006/relationships/image" Target="../media/image73.png"/><Relationship Id="rId5" Type="http://schemas.openxmlformats.org/officeDocument/2006/relationships/image" Target="../media/image68.png"/><Relationship Id="rId10" Type="http://schemas.openxmlformats.org/officeDocument/2006/relationships/image" Target="../media/image22.gif"/><Relationship Id="rId4" Type="http://schemas.openxmlformats.org/officeDocument/2006/relationships/image" Target="../media/image67.jpeg"/><Relationship Id="rId9" Type="http://schemas.openxmlformats.org/officeDocument/2006/relationships/image" Target="../media/image72.jpeg"/></Relationships>
</file>

<file path=ppt/slides/_rels/slide14.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jpeg"/><Relationship Id="rId26" Type="http://schemas.openxmlformats.org/officeDocument/2006/relationships/image" Target="../media/image38.jpeg"/><Relationship Id="rId39" Type="http://schemas.openxmlformats.org/officeDocument/2006/relationships/image" Target="../media/image86.jpeg"/><Relationship Id="rId21" Type="http://schemas.openxmlformats.org/officeDocument/2006/relationships/image" Target="../media/image77.jpeg"/><Relationship Id="rId34" Type="http://schemas.openxmlformats.org/officeDocument/2006/relationships/image" Target="../media/image84.jpeg"/><Relationship Id="rId42" Type="http://schemas.openxmlformats.org/officeDocument/2006/relationships/image" Target="../media/image89.gif"/><Relationship Id="rId47" Type="http://schemas.openxmlformats.org/officeDocument/2006/relationships/image" Target="../media/image94.gif"/><Relationship Id="rId50" Type="http://schemas.openxmlformats.org/officeDocument/2006/relationships/image" Target="../media/image97.gif"/><Relationship Id="rId55" Type="http://schemas.openxmlformats.org/officeDocument/2006/relationships/image" Target="../media/image33.png"/><Relationship Id="rId7" Type="http://schemas.openxmlformats.org/officeDocument/2006/relationships/image" Target="../media/image14.png"/><Relationship Id="rId2" Type="http://schemas.openxmlformats.org/officeDocument/2006/relationships/notesSlide" Target="../notesSlides/notesSlide14.xml"/><Relationship Id="rId16" Type="http://schemas.openxmlformats.org/officeDocument/2006/relationships/image" Target="../media/image22.gif"/><Relationship Id="rId20" Type="http://schemas.openxmlformats.org/officeDocument/2006/relationships/image" Target="../media/image26.jpeg"/><Relationship Id="rId29" Type="http://schemas.openxmlformats.org/officeDocument/2006/relationships/image" Target="../media/image80.png"/><Relationship Id="rId41" Type="http://schemas.openxmlformats.org/officeDocument/2006/relationships/image" Target="../media/image88.gif"/><Relationship Id="rId54" Type="http://schemas.openxmlformats.org/officeDocument/2006/relationships/image" Target="../media/image101.png"/><Relationship Id="rId62" Type="http://schemas.openxmlformats.org/officeDocument/2006/relationships/image" Target="../media/image107.jpeg"/><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76.jpeg"/><Relationship Id="rId24" Type="http://schemas.openxmlformats.org/officeDocument/2006/relationships/image" Target="../media/image36.jpeg"/><Relationship Id="rId32" Type="http://schemas.openxmlformats.org/officeDocument/2006/relationships/image" Target="../media/image64.png"/><Relationship Id="rId37" Type="http://schemas.openxmlformats.org/officeDocument/2006/relationships/image" Target="../media/image85.png"/><Relationship Id="rId40" Type="http://schemas.openxmlformats.org/officeDocument/2006/relationships/image" Target="../media/image87.png"/><Relationship Id="rId45" Type="http://schemas.openxmlformats.org/officeDocument/2006/relationships/image" Target="../media/image92.jpeg"/><Relationship Id="rId53" Type="http://schemas.openxmlformats.org/officeDocument/2006/relationships/image" Target="../media/image100.gif"/><Relationship Id="rId58" Type="http://schemas.openxmlformats.org/officeDocument/2006/relationships/image" Target="../media/image103.jpeg"/><Relationship Id="rId5" Type="http://schemas.openxmlformats.org/officeDocument/2006/relationships/image" Target="../media/image12.png"/><Relationship Id="rId15" Type="http://schemas.openxmlformats.org/officeDocument/2006/relationships/image" Target="../media/image21.jpeg"/><Relationship Id="rId23" Type="http://schemas.openxmlformats.org/officeDocument/2006/relationships/image" Target="../media/image30.png"/><Relationship Id="rId28" Type="http://schemas.openxmlformats.org/officeDocument/2006/relationships/image" Target="../media/image79.png"/><Relationship Id="rId36" Type="http://schemas.openxmlformats.org/officeDocument/2006/relationships/image" Target="../media/image61.png"/><Relationship Id="rId49" Type="http://schemas.openxmlformats.org/officeDocument/2006/relationships/image" Target="../media/image96.gif"/><Relationship Id="rId57" Type="http://schemas.openxmlformats.org/officeDocument/2006/relationships/image" Target="../media/image102.png"/><Relationship Id="rId61" Type="http://schemas.openxmlformats.org/officeDocument/2006/relationships/image" Target="../media/image106.jpeg"/><Relationship Id="rId10" Type="http://schemas.openxmlformats.org/officeDocument/2006/relationships/image" Target="../media/image17.jpeg"/><Relationship Id="rId19" Type="http://schemas.openxmlformats.org/officeDocument/2006/relationships/image" Target="../media/image25.png"/><Relationship Id="rId31" Type="http://schemas.openxmlformats.org/officeDocument/2006/relationships/image" Target="../media/image82.jpeg"/><Relationship Id="rId44" Type="http://schemas.openxmlformats.org/officeDocument/2006/relationships/image" Target="../media/image91.gif"/><Relationship Id="rId52" Type="http://schemas.openxmlformats.org/officeDocument/2006/relationships/image" Target="../media/image99.png"/><Relationship Id="rId60" Type="http://schemas.openxmlformats.org/officeDocument/2006/relationships/image" Target="../media/image105.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0.jpeg"/><Relationship Id="rId22" Type="http://schemas.openxmlformats.org/officeDocument/2006/relationships/image" Target="../media/image29.jpeg"/><Relationship Id="rId27" Type="http://schemas.openxmlformats.org/officeDocument/2006/relationships/image" Target="../media/image78.gif"/><Relationship Id="rId30" Type="http://schemas.openxmlformats.org/officeDocument/2006/relationships/image" Target="../media/image81.png"/><Relationship Id="rId35" Type="http://schemas.openxmlformats.org/officeDocument/2006/relationships/image" Target="../media/image72.jpeg"/><Relationship Id="rId43" Type="http://schemas.openxmlformats.org/officeDocument/2006/relationships/image" Target="../media/image90.gif"/><Relationship Id="rId48" Type="http://schemas.openxmlformats.org/officeDocument/2006/relationships/image" Target="../media/image95.jpeg"/><Relationship Id="rId56" Type="http://schemas.openxmlformats.org/officeDocument/2006/relationships/image" Target="../media/image34.png"/><Relationship Id="rId8" Type="http://schemas.openxmlformats.org/officeDocument/2006/relationships/image" Target="../media/image75.png"/><Relationship Id="rId51" Type="http://schemas.openxmlformats.org/officeDocument/2006/relationships/image" Target="../media/image98.gif"/><Relationship Id="rId3" Type="http://schemas.openxmlformats.org/officeDocument/2006/relationships/image" Target="../media/image40.jpeg"/><Relationship Id="rId12" Type="http://schemas.openxmlformats.org/officeDocument/2006/relationships/hyperlink" Target="http://www.google.com/url?sa=i&amp;rct=j&amp;q=&amp;esrc=s&amp;frm=1&amp;source=images&amp;cd=&amp;cad=rja&amp;uact=8&amp;ved=0CAcQjRw&amp;url=http://purpleroofs.com/gay-travel-blog/2013/12/us-customs-to-allow-gay-and-lesbian-couples-to-file-declarations-jointly.html&amp;ei=4xsHVa6FDsaXgwSVvIAI&amp;bvm=bv.88198703,d.eXY&amp;psig=AFQjCNGM0LJgQJAJbwboQGn9fyq_TxLGxw&amp;ust=1426615646992250" TargetMode="External"/><Relationship Id="rId17" Type="http://schemas.openxmlformats.org/officeDocument/2006/relationships/image" Target="../media/image23.png"/><Relationship Id="rId25" Type="http://schemas.openxmlformats.org/officeDocument/2006/relationships/image" Target="../media/image37.jpeg"/><Relationship Id="rId33" Type="http://schemas.openxmlformats.org/officeDocument/2006/relationships/image" Target="../media/image83.jpeg"/><Relationship Id="rId38" Type="http://schemas.openxmlformats.org/officeDocument/2006/relationships/image" Target="../media/image44.png"/><Relationship Id="rId46" Type="http://schemas.openxmlformats.org/officeDocument/2006/relationships/image" Target="../media/image93.png"/><Relationship Id="rId59" Type="http://schemas.openxmlformats.org/officeDocument/2006/relationships/image" Target="../media/image104.jpeg"/></Relationships>
</file>

<file path=ppt/slides/_rels/slide15.xml.rels><?xml version="1.0" encoding="UTF-8" standalone="yes"?>
<Relationships xmlns="http://schemas.openxmlformats.org/package/2006/relationships"><Relationship Id="rId3" Type="http://schemas.openxmlformats.org/officeDocument/2006/relationships/image" Target="../media/image108.gif"/><Relationship Id="rId7" Type="http://schemas.openxmlformats.org/officeDocument/2006/relationships/image" Target="../media/image111.gi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10.jpeg"/><Relationship Id="rId5" Type="http://schemas.openxmlformats.org/officeDocument/2006/relationships/image" Target="../media/image109.png"/><Relationship Id="rId4" Type="http://schemas.openxmlformats.org/officeDocument/2006/relationships/hyperlink" Target="http://www.google.com/url?sa=i&amp;rct=j&amp;q=&amp;esrc=s&amp;frm=1&amp;source=images&amp;cd=&amp;cad=rja&amp;uact=8&amp;ved=0CAcQjRw&amp;url=http://www.sama-tx.org/index.php/about-us/resource-links&amp;ei=N0cHVYb4LYPmsAT2j4HwAQ&amp;bvm=bv.88198703,d.eXY&amp;psig=AFQjCNEDNsQSzbhAzgIpV6-OxobQJMJwAw&amp;ust=142662673538561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16.jpg"/><Relationship Id="rId5" Type="http://schemas.openxmlformats.org/officeDocument/2006/relationships/image" Target="../media/image115.jpeg"/><Relationship Id="rId4" Type="http://schemas.openxmlformats.org/officeDocument/2006/relationships/image" Target="../media/image114.png"/></Relationships>
</file>

<file path=ppt/slides/_rels/slide1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19.jpeg"/><Relationship Id="rId4" Type="http://schemas.openxmlformats.org/officeDocument/2006/relationships/image" Target="../media/image1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ttrevino@aacog.com"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24.jpeg"/><Relationship Id="rId26" Type="http://schemas.openxmlformats.org/officeDocument/2006/relationships/image" Target="../media/image32.png"/><Relationship Id="rId3" Type="http://schemas.openxmlformats.org/officeDocument/2006/relationships/image" Target="../media/image10.gif"/><Relationship Id="rId21" Type="http://schemas.openxmlformats.org/officeDocument/2006/relationships/image" Target="../media/image27.jpeg"/><Relationship Id="rId7" Type="http://schemas.openxmlformats.org/officeDocument/2006/relationships/image" Target="../media/image14.png"/><Relationship Id="rId12" Type="http://schemas.openxmlformats.org/officeDocument/2006/relationships/hyperlink" Target="http://www.google.com/url?sa=i&amp;rct=j&amp;q=&amp;esrc=s&amp;frm=1&amp;source=images&amp;cd=&amp;cad=rja&amp;uact=8&amp;ved=0CAcQjRw&amp;url=http://purpleroofs.com/gay-travel-blog/2013/12/us-customs-to-allow-gay-and-lesbian-couples-to-file-declarations-jointly.html&amp;ei=4xsHVa6FDsaXgwSVvIAI&amp;bvm=bv.88198703,d.eXY&amp;psig=AFQjCNGM0LJgQJAJbwboQGn9fyq_TxLGxw&amp;ust=1426615646992250" TargetMode="External"/><Relationship Id="rId17" Type="http://schemas.openxmlformats.org/officeDocument/2006/relationships/image" Target="../media/image23.png"/><Relationship Id="rId25" Type="http://schemas.openxmlformats.org/officeDocument/2006/relationships/image" Target="../media/image31.jpeg"/><Relationship Id="rId2" Type="http://schemas.openxmlformats.org/officeDocument/2006/relationships/notesSlide" Target="../notesSlides/notesSlide9.xml"/><Relationship Id="rId16" Type="http://schemas.openxmlformats.org/officeDocument/2006/relationships/image" Target="../media/image22.gif"/><Relationship Id="rId20"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8.jpeg"/><Relationship Id="rId24" Type="http://schemas.openxmlformats.org/officeDocument/2006/relationships/image" Target="../media/image30.png"/><Relationship Id="rId5" Type="http://schemas.openxmlformats.org/officeDocument/2006/relationships/image" Target="../media/image12.png"/><Relationship Id="rId15" Type="http://schemas.openxmlformats.org/officeDocument/2006/relationships/image" Target="../media/image21.jpeg"/><Relationship Id="rId23" Type="http://schemas.openxmlformats.org/officeDocument/2006/relationships/image" Target="../media/image29.jpeg"/><Relationship Id="rId28" Type="http://schemas.openxmlformats.org/officeDocument/2006/relationships/image" Target="../media/image34.png"/><Relationship Id="rId10" Type="http://schemas.openxmlformats.org/officeDocument/2006/relationships/image" Target="../media/image17.jpeg"/><Relationship Id="rId19" Type="http://schemas.openxmlformats.org/officeDocument/2006/relationships/image" Target="../media/image25.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0.jpeg"/><Relationship Id="rId22" Type="http://schemas.openxmlformats.org/officeDocument/2006/relationships/image" Target="../media/image28.jpeg"/><Relationship Id="rId27"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43869" y="1"/>
            <a:ext cx="9187869" cy="1657350"/>
          </a:xfrm>
          <a:prstGeom prst="rect">
            <a:avLst/>
          </a:prstGeom>
          <a:solidFill>
            <a:srgbClr val="002060"/>
          </a:solidFill>
          <a:ln w="9525" algn="ctr">
            <a:noFill/>
            <a:miter lim="800000"/>
            <a:headEnd/>
            <a:tailEnd/>
          </a:ln>
        </p:spPr>
        <p:txBody>
          <a:bodyPr anchor="ctr"/>
          <a:lstStyle/>
          <a:p>
            <a:endParaRPr lang="en-US" sz="1050">
              <a:latin typeface="Calibri" pitchFamily="34" charset="0"/>
            </a:endParaRPr>
          </a:p>
        </p:txBody>
      </p:sp>
      <p:sp>
        <p:nvSpPr>
          <p:cNvPr id="3075" name="Line 9"/>
          <p:cNvSpPr>
            <a:spLocks noChangeShapeType="1"/>
          </p:cNvSpPr>
          <p:nvPr/>
        </p:nvSpPr>
        <p:spPr bwMode="auto">
          <a:xfrm flipV="1">
            <a:off x="2631281" y="681037"/>
            <a:ext cx="5372100" cy="1"/>
          </a:xfrm>
          <a:prstGeom prst="line">
            <a:avLst/>
          </a:prstGeom>
          <a:noFill/>
          <a:ln w="19050">
            <a:noFill/>
            <a:round/>
            <a:headEnd/>
            <a:tailEnd/>
          </a:ln>
        </p:spPr>
        <p:txBody>
          <a:bodyPr/>
          <a:lstStyle/>
          <a:p>
            <a:endParaRPr lang="en-US" sz="1050"/>
          </a:p>
        </p:txBody>
      </p:sp>
      <p:sp>
        <p:nvSpPr>
          <p:cNvPr id="3076" name="Line 2"/>
          <p:cNvSpPr>
            <a:spLocks noChangeShapeType="1"/>
          </p:cNvSpPr>
          <p:nvPr/>
        </p:nvSpPr>
        <p:spPr bwMode="auto">
          <a:xfrm>
            <a:off x="2631281" y="2045494"/>
            <a:ext cx="5372100" cy="0"/>
          </a:xfrm>
          <a:prstGeom prst="line">
            <a:avLst/>
          </a:prstGeom>
          <a:noFill/>
          <a:ln w="19050">
            <a:noFill/>
            <a:round/>
            <a:headEnd/>
            <a:tailEnd/>
          </a:ln>
        </p:spPr>
        <p:txBody>
          <a:bodyPr/>
          <a:lstStyle/>
          <a:p>
            <a:endParaRPr lang="en-US" sz="1050"/>
          </a:p>
        </p:txBody>
      </p:sp>
      <p:sp>
        <p:nvSpPr>
          <p:cNvPr id="3077" name="Text Box 6"/>
          <p:cNvSpPr txBox="1">
            <a:spLocks noChangeArrowheads="1"/>
          </p:cNvSpPr>
          <p:nvPr/>
        </p:nvSpPr>
        <p:spPr bwMode="auto">
          <a:xfrm>
            <a:off x="1524000" y="2421732"/>
            <a:ext cx="5336568" cy="2481449"/>
          </a:xfrm>
          <a:prstGeom prst="rect">
            <a:avLst/>
          </a:prstGeom>
          <a:noFill/>
          <a:ln w="9525">
            <a:noFill/>
            <a:miter lim="800000"/>
            <a:headEnd/>
            <a:tailEnd/>
          </a:ln>
        </p:spPr>
        <p:txBody>
          <a:bodyPr wrap="square">
            <a:spAutoFit/>
          </a:bodyPr>
          <a:lstStyle/>
          <a:p>
            <a:pPr>
              <a:spcBef>
                <a:spcPct val="50000"/>
              </a:spcBef>
              <a:tabLst>
                <a:tab pos="473869" algn="l"/>
              </a:tabLst>
            </a:pPr>
            <a:r>
              <a:rPr lang="en-US" sz="1050" i="1" dirty="0">
                <a:latin typeface="Verdana" pitchFamily="34" charset="0"/>
              </a:rPr>
              <a:t>presented to </a:t>
            </a:r>
          </a:p>
          <a:p>
            <a:r>
              <a:rPr lang="en-US" sz="1600" b="1" dirty="0">
                <a:latin typeface="Arial Black" panose="020B0A04020102020204" pitchFamily="34" charset="0"/>
                <a:cs typeface="Arial" panose="020B0604020202020204" pitchFamily="34" charset="0"/>
              </a:rPr>
              <a:t>SOUTHWEST REGION EXECUTIVE DIRECTORS </a:t>
            </a:r>
            <a:r>
              <a:rPr lang="en-US" sz="1600" b="1" dirty="0" smtClean="0">
                <a:latin typeface="Arial Black" panose="020B0A04020102020204" pitchFamily="34" charset="0"/>
                <a:cs typeface="Arial" panose="020B0604020202020204" pitchFamily="34" charset="0"/>
              </a:rPr>
              <a:t>ASSOCIATION</a:t>
            </a:r>
            <a:endParaRPr lang="en-US" sz="1600" b="1" i="1" dirty="0" smtClean="0">
              <a:latin typeface="Arial Black" panose="020B0A04020102020204" pitchFamily="34" charset="0"/>
              <a:cs typeface="Arial" panose="020B0604020202020204" pitchFamily="34" charset="0"/>
            </a:endParaRPr>
          </a:p>
          <a:p>
            <a:pPr>
              <a:spcBef>
                <a:spcPct val="50000"/>
              </a:spcBef>
              <a:tabLst>
                <a:tab pos="473869" algn="l"/>
              </a:tabLst>
            </a:pPr>
            <a:r>
              <a:rPr lang="en-US" sz="1050" i="1" dirty="0" smtClean="0">
                <a:latin typeface="Verdana" pitchFamily="34" charset="0"/>
              </a:rPr>
              <a:t>presented </a:t>
            </a:r>
            <a:r>
              <a:rPr lang="en-US" sz="1050" i="1" dirty="0">
                <a:latin typeface="Verdana" pitchFamily="34" charset="0"/>
              </a:rPr>
              <a:t>by</a:t>
            </a:r>
          </a:p>
          <a:p>
            <a:pPr>
              <a:spcBef>
                <a:spcPct val="50000"/>
              </a:spcBef>
              <a:tabLst>
                <a:tab pos="473869" algn="l"/>
              </a:tabLst>
            </a:pPr>
            <a:r>
              <a:rPr lang="en-US" sz="1650" dirty="0" smtClean="0">
                <a:latin typeface="Arial Black" panose="020B0A04020102020204" pitchFamily="34" charset="0"/>
              </a:rPr>
              <a:t>Tim Treviño</a:t>
            </a:r>
            <a:r>
              <a:rPr lang="en-US" sz="1650" dirty="0">
                <a:latin typeface="Verdana" pitchFamily="34" charset="0"/>
              </a:rPr>
              <a:t/>
            </a:r>
            <a:br>
              <a:rPr lang="en-US" sz="1650" dirty="0">
                <a:latin typeface="Verdana" pitchFamily="34" charset="0"/>
              </a:rPr>
            </a:br>
            <a:r>
              <a:rPr lang="pt-BR" sz="1050" dirty="0" smtClean="0">
                <a:latin typeface="Verdana" pitchFamily="34" charset="0"/>
              </a:rPr>
              <a:t>Senior Director of Operations &amp; Strategic Partnerships</a:t>
            </a:r>
          </a:p>
          <a:p>
            <a:pPr>
              <a:spcBef>
                <a:spcPct val="50000"/>
              </a:spcBef>
              <a:tabLst>
                <a:tab pos="473869" algn="l"/>
              </a:tabLst>
            </a:pPr>
            <a:endParaRPr lang="pt-BR" sz="1050" dirty="0">
              <a:latin typeface="Verdana" pitchFamily="34" charset="0"/>
            </a:endParaRPr>
          </a:p>
          <a:p>
            <a:pPr>
              <a:spcBef>
                <a:spcPct val="50000"/>
              </a:spcBef>
              <a:tabLst>
                <a:tab pos="473869" algn="l"/>
              </a:tabLst>
            </a:pPr>
            <a:r>
              <a:rPr lang="en-US" dirty="0" smtClean="0">
                <a:latin typeface="Arial Black" panose="020B0A04020102020204" pitchFamily="34" charset="0"/>
              </a:rPr>
              <a:t>Date of Presentation</a:t>
            </a:r>
            <a:endParaRPr lang="en-US" dirty="0">
              <a:latin typeface="Arial Black" panose="020B0A04020102020204" pitchFamily="34" charset="0"/>
            </a:endParaRPr>
          </a:p>
          <a:p>
            <a:pPr>
              <a:tabLst>
                <a:tab pos="473869" algn="l"/>
              </a:tabLst>
            </a:pPr>
            <a:r>
              <a:rPr lang="en-US" sz="1050" dirty="0" smtClean="0">
                <a:latin typeface="Verdana" pitchFamily="34" charset="0"/>
              </a:rPr>
              <a:t>Thursday, July 27, 2017</a:t>
            </a:r>
            <a:endParaRPr lang="en-US" sz="1050" dirty="0">
              <a:latin typeface="Verdana" pitchFamily="34" charset="0"/>
            </a:endParaRPr>
          </a:p>
          <a:p>
            <a:pPr>
              <a:tabLst>
                <a:tab pos="473869" algn="l"/>
              </a:tabLst>
            </a:pPr>
            <a:endParaRPr lang="en-US" sz="1050" dirty="0">
              <a:latin typeface="Verdana" pitchFamily="34" charset="0"/>
            </a:endParaRPr>
          </a:p>
        </p:txBody>
      </p:sp>
      <p:sp>
        <p:nvSpPr>
          <p:cNvPr id="3078" name="Rectangle 10"/>
          <p:cNvSpPr>
            <a:spLocks noChangeArrowheads="1"/>
          </p:cNvSpPr>
          <p:nvPr/>
        </p:nvSpPr>
        <p:spPr bwMode="auto">
          <a:xfrm>
            <a:off x="-228600" y="1245238"/>
            <a:ext cx="184731" cy="253916"/>
          </a:xfrm>
          <a:prstGeom prst="rect">
            <a:avLst/>
          </a:prstGeom>
          <a:noFill/>
          <a:ln w="9525">
            <a:noFill/>
            <a:miter lim="800000"/>
            <a:headEnd/>
            <a:tailEnd/>
          </a:ln>
        </p:spPr>
        <p:txBody>
          <a:bodyPr wrap="none" anchor="ctr">
            <a:spAutoFit/>
          </a:bodyPr>
          <a:lstStyle/>
          <a:p>
            <a:endParaRPr lang="en-US" sz="1050">
              <a:latin typeface="Calibri" pitchFamily="34" charset="0"/>
            </a:endParaRPr>
          </a:p>
        </p:txBody>
      </p:sp>
      <p:sp>
        <p:nvSpPr>
          <p:cNvPr id="3079" name="Text Box 11"/>
          <p:cNvSpPr txBox="1">
            <a:spLocks noChangeArrowheads="1"/>
          </p:cNvSpPr>
          <p:nvPr/>
        </p:nvSpPr>
        <p:spPr bwMode="auto">
          <a:xfrm>
            <a:off x="-43869" y="584083"/>
            <a:ext cx="9187869" cy="976314"/>
          </a:xfrm>
          <a:prstGeom prst="rect">
            <a:avLst/>
          </a:prstGeom>
          <a:noFill/>
          <a:ln w="9525">
            <a:noFill/>
            <a:miter lim="800000"/>
            <a:headEnd/>
            <a:tailEnd/>
          </a:ln>
        </p:spPr>
        <p:txBody>
          <a:bodyPr/>
          <a:lstStyle/>
          <a:p>
            <a:pPr algn="ctr">
              <a:spcBef>
                <a:spcPct val="10000"/>
              </a:spcBef>
            </a:pPr>
            <a:r>
              <a:rPr lang="en-US" sz="2400" dirty="0">
                <a:solidFill>
                  <a:schemeClr val="bg1"/>
                </a:solidFill>
                <a:latin typeface="Verdana" pitchFamily="34" charset="0"/>
              </a:rPr>
              <a:t> </a:t>
            </a:r>
            <a:r>
              <a:rPr lang="en-US" sz="2400" b="1" dirty="0" smtClean="0">
                <a:solidFill>
                  <a:schemeClr val="bg1"/>
                </a:solidFill>
                <a:effectLst>
                  <a:outerShdw blurRad="38100" dist="38100" dir="2700000" algn="tl">
                    <a:srgbClr val="000000">
                      <a:alpha val="43137"/>
                    </a:srgbClr>
                  </a:outerShdw>
                </a:effectLst>
                <a:latin typeface="Verdana" pitchFamily="34" charset="0"/>
              </a:rPr>
              <a:t>PORT SAN ANTONIO</a:t>
            </a:r>
            <a:br>
              <a:rPr lang="en-US" sz="2400" b="1" dirty="0" smtClean="0">
                <a:solidFill>
                  <a:schemeClr val="bg1"/>
                </a:solidFill>
                <a:effectLst>
                  <a:outerShdw blurRad="38100" dist="38100" dir="2700000" algn="tl">
                    <a:srgbClr val="000000">
                      <a:alpha val="43137"/>
                    </a:srgbClr>
                  </a:outerShdw>
                </a:effectLst>
                <a:latin typeface="Verdana" pitchFamily="34" charset="0"/>
              </a:rPr>
            </a:br>
            <a:r>
              <a:rPr lang="en-US" sz="2400" b="1" i="1" dirty="0" smtClean="0">
                <a:solidFill>
                  <a:schemeClr val="bg1"/>
                </a:solidFill>
                <a:effectLst>
                  <a:outerShdw blurRad="38100" dist="38100" dir="2700000" algn="tl">
                    <a:srgbClr val="000000">
                      <a:alpha val="43137"/>
                    </a:srgbClr>
                  </a:outerShdw>
                </a:effectLst>
                <a:latin typeface="Verdana" pitchFamily="34" charset="0"/>
              </a:rPr>
              <a:t>Impact on the Alamo Region</a:t>
            </a:r>
            <a:endParaRPr lang="en-US" sz="2400" b="1" i="1" dirty="0">
              <a:solidFill>
                <a:schemeClr val="bg1"/>
              </a:solidFill>
              <a:effectLst>
                <a:outerShdw blurRad="38100" dist="38100" dir="2700000" algn="tl">
                  <a:srgbClr val="000000">
                    <a:alpha val="43137"/>
                  </a:srgbClr>
                </a:outerShdw>
              </a:effectLst>
              <a:latin typeface="Verdana" pitchFamily="34" charset="0"/>
            </a:endParaRPr>
          </a:p>
        </p:txBody>
      </p:sp>
      <p:pic>
        <p:nvPicPr>
          <p:cNvPr id="9" name="Picture 8" descr="AACOG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381" y="4248150"/>
            <a:ext cx="967468" cy="685800"/>
          </a:xfrm>
          <a:prstGeom prst="rect">
            <a:avLst/>
          </a:prstGeom>
          <a:noFill/>
          <a:ln>
            <a:noFill/>
          </a:ln>
        </p:spPr>
      </p:pic>
    </p:spTree>
    <p:extLst>
      <p:ext uri="{BB962C8B-B14F-4D97-AF65-F5344CB8AC3E}">
        <p14:creationId xmlns:p14="http://schemas.microsoft.com/office/powerpoint/2010/main" val="1228129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494" y="285750"/>
            <a:ext cx="4628809" cy="485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7" name="TextBox 5"/>
          <p:cNvSpPr txBox="1">
            <a:spLocks noChangeArrowheads="1"/>
          </p:cNvSpPr>
          <p:nvPr/>
        </p:nvSpPr>
        <p:spPr bwMode="auto">
          <a:xfrm>
            <a:off x="2000250" y="2686050"/>
            <a:ext cx="3486150" cy="253916"/>
          </a:xfrm>
          <a:prstGeom prst="rect">
            <a:avLst/>
          </a:prstGeom>
          <a:noFill/>
          <a:ln w="9525">
            <a:noFill/>
            <a:miter lim="800000"/>
            <a:headEnd/>
            <a:tailEnd/>
          </a:ln>
        </p:spPr>
        <p:txBody>
          <a:bodyPr>
            <a:spAutoFit/>
          </a:bodyPr>
          <a:lstStyle/>
          <a:p>
            <a:endParaRPr lang="en-US" sz="1050" dirty="0">
              <a:latin typeface="Trebuchet MS" pitchFamily="34" charset="0"/>
            </a:endParaRPr>
          </a:p>
        </p:txBody>
      </p:sp>
      <p:sp>
        <p:nvSpPr>
          <p:cNvPr id="46" name="Rectangle 21"/>
          <p:cNvSpPr>
            <a:spLocks noChangeArrowheads="1"/>
          </p:cNvSpPr>
          <p:nvPr/>
        </p:nvSpPr>
        <p:spPr bwMode="auto">
          <a:xfrm>
            <a:off x="4749648" y="32658"/>
            <a:ext cx="2784256" cy="1546577"/>
          </a:xfrm>
          <a:prstGeom prst="rect">
            <a:avLst/>
          </a:prstGeom>
          <a:noFill/>
          <a:ln w="9525">
            <a:noFill/>
            <a:miter lim="800000"/>
            <a:headEnd/>
            <a:tailEnd/>
          </a:ln>
        </p:spPr>
        <p:txBody>
          <a:bodyPr wrap="square">
            <a:spAutoFit/>
          </a:bodyPr>
          <a:lstStyle/>
          <a:p>
            <a:pPr algn="ctr">
              <a:lnSpc>
                <a:spcPct val="150000"/>
              </a:lnSpc>
            </a:pPr>
            <a:r>
              <a:rPr lang="en-US" sz="1800" dirty="0">
                <a:latin typeface="Arial Black" panose="020B0A04020102020204" pitchFamily="34" charset="0"/>
              </a:rPr>
              <a:t>Rail Logistics +</a:t>
            </a:r>
          </a:p>
          <a:p>
            <a:pPr algn="ctr">
              <a:lnSpc>
                <a:spcPct val="150000"/>
              </a:lnSpc>
            </a:pPr>
            <a:r>
              <a:rPr lang="en-US" sz="1800" b="1" dirty="0">
                <a:latin typeface="Arial Black" panose="020B0A04020102020204" pitchFamily="34" charset="0"/>
              </a:rPr>
              <a:t>Manufacturing</a:t>
            </a:r>
          </a:p>
          <a:p>
            <a:pPr algn="ctr">
              <a:lnSpc>
                <a:spcPct val="150000"/>
              </a:lnSpc>
            </a:pPr>
            <a:r>
              <a:rPr lang="en-US" sz="2700" b="1" dirty="0">
                <a:latin typeface="Arial Black" panose="020B0A04020102020204" pitchFamily="34" charset="0"/>
              </a:rPr>
              <a:t>300+ Jobs</a:t>
            </a:r>
            <a:endParaRPr lang="en-US" sz="2700" b="1" dirty="0">
              <a:latin typeface="Trebuchet MS" pitchFamily="34" charset="0"/>
            </a:endParaRPr>
          </a:p>
        </p:txBody>
      </p:sp>
      <p:pic>
        <p:nvPicPr>
          <p:cNvPr id="5" name="Picture 4" descr="BCS"/>
          <p:cNvPicPr/>
          <p:nvPr/>
        </p:nvPicPr>
        <p:blipFill>
          <a:blip r:embed="rId4" cstate="print"/>
          <a:srcRect/>
          <a:stretch>
            <a:fillRect/>
          </a:stretch>
        </p:blipFill>
        <p:spPr bwMode="auto">
          <a:xfrm>
            <a:off x="4468091" y="3622121"/>
            <a:ext cx="1400175" cy="314325"/>
          </a:xfrm>
          <a:prstGeom prst="rect">
            <a:avLst/>
          </a:prstGeom>
          <a:noFill/>
          <a:ln w="9525">
            <a:noFill/>
            <a:miter lim="800000"/>
            <a:headEnd/>
            <a:tailEnd/>
          </a:ln>
        </p:spPr>
      </p:pic>
      <p:pic>
        <p:nvPicPr>
          <p:cNvPr id="7" name="Picture 6" descr="Triple S.jpg"/>
          <p:cNvPicPr/>
          <p:nvPr/>
        </p:nvPicPr>
        <p:blipFill>
          <a:blip r:embed="rId5" cstate="print"/>
          <a:stretch>
            <a:fillRect/>
          </a:stretch>
        </p:blipFill>
        <p:spPr>
          <a:xfrm>
            <a:off x="4119211" y="4389732"/>
            <a:ext cx="1260872" cy="373218"/>
          </a:xfrm>
          <a:prstGeom prst="rect">
            <a:avLst/>
          </a:prstGeom>
        </p:spPr>
      </p:pic>
      <p:pic>
        <p:nvPicPr>
          <p:cNvPr id="8" name="Picture 7" descr="SACRR Logo large.jpg"/>
          <p:cNvPicPr/>
          <p:nvPr/>
        </p:nvPicPr>
        <p:blipFill>
          <a:blip r:embed="rId6" cstate="print"/>
          <a:stretch>
            <a:fillRect/>
          </a:stretch>
        </p:blipFill>
        <p:spPr>
          <a:xfrm>
            <a:off x="6949144" y="3779283"/>
            <a:ext cx="914400" cy="797058"/>
          </a:xfrm>
          <a:prstGeom prst="rect">
            <a:avLst/>
          </a:prstGeom>
        </p:spPr>
      </p:pic>
      <p:pic>
        <p:nvPicPr>
          <p:cNvPr id="5124" name="Picture 4" descr="http://www.mmdequipment.com/images/mmde-logo-hom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9891" y="1010448"/>
            <a:ext cx="688970" cy="7873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https://directory.thebakken.com/uploads/54beeebb-d448-41a7-866d-6d6540cfb4bc/GBW_logo_COLOR_RGB3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3263" y="2713482"/>
            <a:ext cx="1333799" cy="87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57940" y="3943828"/>
            <a:ext cx="1091204" cy="92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21318" y="1556151"/>
            <a:ext cx="1027826" cy="45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70251" y="2288434"/>
            <a:ext cx="1393293" cy="19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http://www.portsanantonio.us/storeimages/Oldcastle_Materials_logo.png"/>
          <p:cNvPicPr/>
          <p:nvPr/>
        </p:nvPicPr>
        <p:blipFill>
          <a:blip r:embed="rId12">
            <a:extLst>
              <a:ext uri="{28A0092B-C50C-407E-A947-70E740481C1C}">
                <a14:useLocalDpi xmlns:a14="http://schemas.microsoft.com/office/drawing/2010/main" val="0"/>
              </a:ext>
            </a:extLst>
          </a:blip>
          <a:srcRect/>
          <a:stretch>
            <a:fillRect/>
          </a:stretch>
        </p:blipFill>
        <p:spPr bwMode="auto">
          <a:xfrm>
            <a:off x="1428750" y="3136346"/>
            <a:ext cx="814388" cy="800100"/>
          </a:xfrm>
          <a:prstGeom prst="rect">
            <a:avLst/>
          </a:prstGeom>
          <a:noFill/>
          <a:ln>
            <a:noFill/>
          </a:ln>
        </p:spPr>
      </p:pic>
      <p:pic>
        <p:nvPicPr>
          <p:cNvPr id="2050" name="Picture 2" descr="Image result for toyota tsusho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57081" y="2488084"/>
            <a:ext cx="1486338" cy="48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7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5124"/>
                                        </p:tgtEl>
                                        <p:attrNameLst>
                                          <p:attrName>style.visibility</p:attrName>
                                        </p:attrNameLst>
                                      </p:cBhvr>
                                      <p:to>
                                        <p:strVal val="visible"/>
                                      </p:to>
                                    </p:set>
                                    <p:animEffect transition="in" filter="fade">
                                      <p:cBhvr>
                                        <p:cTn id="22" dur="1000"/>
                                        <p:tgtEl>
                                          <p:spTgt spid="5124"/>
                                        </p:tgtEl>
                                      </p:cBhvr>
                                    </p:animEffect>
                                    <p:anim calcmode="lin" valueType="num">
                                      <p:cBhvr>
                                        <p:cTn id="23" dur="1000" fill="hold"/>
                                        <p:tgtEl>
                                          <p:spTgt spid="5124"/>
                                        </p:tgtEl>
                                        <p:attrNameLst>
                                          <p:attrName>ppt_x</p:attrName>
                                        </p:attrNameLst>
                                      </p:cBhvr>
                                      <p:tavLst>
                                        <p:tav tm="0">
                                          <p:val>
                                            <p:strVal val="#ppt_x"/>
                                          </p:val>
                                        </p:tav>
                                        <p:tav tm="100000">
                                          <p:val>
                                            <p:strVal val="#ppt_x"/>
                                          </p:val>
                                        </p:tav>
                                      </p:tavLst>
                                    </p:anim>
                                    <p:anim calcmode="lin" valueType="num">
                                      <p:cBhvr>
                                        <p:cTn id="24" dur="1000" fill="hold"/>
                                        <p:tgtEl>
                                          <p:spTgt spid="51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000"/>
                                  </p:stCondLst>
                                  <p:childTnLst>
                                    <p:set>
                                      <p:cBhvr>
                                        <p:cTn id="36" dur="1" fill="hold">
                                          <p:stCondLst>
                                            <p:cond delay="0"/>
                                          </p:stCondLst>
                                        </p:cTn>
                                        <p:tgtEl>
                                          <p:spTgt spid="10242"/>
                                        </p:tgtEl>
                                        <p:attrNameLst>
                                          <p:attrName>style.visibility</p:attrName>
                                        </p:attrNameLst>
                                      </p:cBhvr>
                                      <p:to>
                                        <p:strVal val="visible"/>
                                      </p:to>
                                    </p:set>
                                    <p:animEffect transition="in" filter="fade">
                                      <p:cBhvr>
                                        <p:cTn id="37" dur="1000"/>
                                        <p:tgtEl>
                                          <p:spTgt spid="10242"/>
                                        </p:tgtEl>
                                      </p:cBhvr>
                                    </p:animEffect>
                                    <p:anim calcmode="lin" valueType="num">
                                      <p:cBhvr>
                                        <p:cTn id="38" dur="1000" fill="hold"/>
                                        <p:tgtEl>
                                          <p:spTgt spid="10242"/>
                                        </p:tgtEl>
                                        <p:attrNameLst>
                                          <p:attrName>ppt_x</p:attrName>
                                        </p:attrNameLst>
                                      </p:cBhvr>
                                      <p:tavLst>
                                        <p:tav tm="0">
                                          <p:val>
                                            <p:strVal val="#ppt_x"/>
                                          </p:val>
                                        </p:tav>
                                        <p:tav tm="100000">
                                          <p:val>
                                            <p:strVal val="#ppt_x"/>
                                          </p:val>
                                        </p:tav>
                                      </p:tavLst>
                                    </p:anim>
                                    <p:anim calcmode="lin" valueType="num">
                                      <p:cBhvr>
                                        <p:cTn id="39" dur="1000" fill="hold"/>
                                        <p:tgtEl>
                                          <p:spTgt spid="1024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0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00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2050"/>
                                        </p:tgtEl>
                                        <p:attrNameLst>
                                          <p:attrName>style.visibility</p:attrName>
                                        </p:attrNameLst>
                                      </p:cBhvr>
                                      <p:to>
                                        <p:strVal val="visible"/>
                                      </p:to>
                                    </p:set>
                                    <p:animEffect transition="in" filter="fade">
                                      <p:cBhvr>
                                        <p:cTn id="52" dur="1000"/>
                                        <p:tgtEl>
                                          <p:spTgt spid="2050"/>
                                        </p:tgtEl>
                                      </p:cBhvr>
                                    </p:animEffect>
                                    <p:anim calcmode="lin" valueType="num">
                                      <p:cBhvr>
                                        <p:cTn id="53" dur="1000" fill="hold"/>
                                        <p:tgtEl>
                                          <p:spTgt spid="2050"/>
                                        </p:tgtEl>
                                        <p:attrNameLst>
                                          <p:attrName>ppt_x</p:attrName>
                                        </p:attrNameLst>
                                      </p:cBhvr>
                                      <p:tavLst>
                                        <p:tav tm="0">
                                          <p:val>
                                            <p:strVal val="#ppt_x"/>
                                          </p:val>
                                        </p:tav>
                                        <p:tav tm="100000">
                                          <p:val>
                                            <p:strVal val="#ppt_x"/>
                                          </p:val>
                                        </p:tav>
                                      </p:tavLst>
                                    </p:anim>
                                    <p:anim calcmode="lin" valueType="num">
                                      <p:cBhvr>
                                        <p:cTn id="5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5314"/>
            <a:ext cx="4628809" cy="485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7" name="TextBox 5"/>
          <p:cNvSpPr txBox="1">
            <a:spLocks noChangeArrowheads="1"/>
          </p:cNvSpPr>
          <p:nvPr/>
        </p:nvSpPr>
        <p:spPr bwMode="auto">
          <a:xfrm>
            <a:off x="2012597" y="2693402"/>
            <a:ext cx="3486150" cy="253916"/>
          </a:xfrm>
          <a:prstGeom prst="rect">
            <a:avLst/>
          </a:prstGeom>
          <a:noFill/>
          <a:ln w="9525">
            <a:noFill/>
            <a:miter lim="800000"/>
            <a:headEnd/>
            <a:tailEnd/>
          </a:ln>
        </p:spPr>
        <p:txBody>
          <a:bodyPr>
            <a:spAutoFit/>
          </a:bodyPr>
          <a:lstStyle/>
          <a:p>
            <a:endParaRPr lang="en-US" sz="1050" dirty="0">
              <a:latin typeface="Trebuchet MS" pitchFamily="34" charset="0"/>
            </a:endParaRPr>
          </a:p>
        </p:txBody>
      </p:sp>
      <p:sp>
        <p:nvSpPr>
          <p:cNvPr id="46" name="Rectangle 21"/>
          <p:cNvSpPr>
            <a:spLocks noChangeArrowheads="1"/>
          </p:cNvSpPr>
          <p:nvPr/>
        </p:nvSpPr>
        <p:spPr bwMode="auto">
          <a:xfrm>
            <a:off x="4719132" y="44552"/>
            <a:ext cx="2784256" cy="1061829"/>
          </a:xfrm>
          <a:prstGeom prst="rect">
            <a:avLst/>
          </a:prstGeom>
          <a:noFill/>
          <a:ln w="9525">
            <a:noFill/>
            <a:miter lim="800000"/>
            <a:headEnd/>
            <a:tailEnd/>
          </a:ln>
        </p:spPr>
        <p:txBody>
          <a:bodyPr wrap="square">
            <a:spAutoFit/>
          </a:bodyPr>
          <a:lstStyle/>
          <a:p>
            <a:pPr algn="ctr"/>
            <a:r>
              <a:rPr lang="en-US" sz="1800" dirty="0">
                <a:latin typeface="Arial Black" panose="020B0A04020102020204" pitchFamily="34" charset="0"/>
              </a:rPr>
              <a:t>Air Force / DoD</a:t>
            </a:r>
          </a:p>
          <a:p>
            <a:pPr algn="ctr"/>
            <a:r>
              <a:rPr lang="en-US" sz="1800" dirty="0">
                <a:latin typeface="Arial Black" panose="020B0A04020102020204" pitchFamily="34" charset="0"/>
              </a:rPr>
              <a:t>20+ Organizations</a:t>
            </a:r>
          </a:p>
          <a:p>
            <a:pPr algn="ctr"/>
            <a:r>
              <a:rPr lang="en-US" sz="2700" b="1" dirty="0">
                <a:latin typeface="Arial Black" panose="020B0A04020102020204" pitchFamily="34" charset="0"/>
              </a:rPr>
              <a:t>6,000 jobs</a:t>
            </a:r>
            <a:endParaRPr lang="en-US" sz="2700" b="1" dirty="0">
              <a:latin typeface="Trebuchet MS" pitchFamily="34" charset="0"/>
            </a:endParaRPr>
          </a:p>
        </p:txBody>
      </p:sp>
      <p:pic>
        <p:nvPicPr>
          <p:cNvPr id="6" name="Picture 4" descr="File:United States Department of Defense Seal.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4824" y="1081843"/>
            <a:ext cx="852871" cy="851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le:USAF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7950" y="1110049"/>
            <a:ext cx="1002530" cy="84105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uiprojects-public.sharepoint.com/Lists/Clients/Attachments/4/US%20Air%20Force%20Civil%20Engineer%20Center%20(AFCE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1332" y="3061092"/>
            <a:ext cx="959147" cy="95034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portsanantonio.us/StoreImages/logos/Air_Force_Medical_Operations_Agency-(AFMO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6210" y="4085818"/>
            <a:ext cx="994269" cy="981013"/>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upload.wikimedia.org/wikipedia/commons/e/e2/Air_Force_Cyber_Command_(Provisiona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2100" y="4011433"/>
            <a:ext cx="1071128" cy="106874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ttp://media.dma.mil/2008/Mar/27/2000639823/-1/-1/0/080327-F-JZ511-57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3572" y="1060607"/>
            <a:ext cx="1014218" cy="99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media.dma.mil/2008/Mar/13/2000467609/-1/-1/0/080313-F-JZ502-42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8879" y="3115084"/>
            <a:ext cx="967293" cy="97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http://upload.wikimedia.org/wikipedia/commons/3/37/Air_Force_Medical_Support_Agency.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1126" y="104635"/>
            <a:ext cx="995047" cy="98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http://media.dma.mil/2012/Mar/13/2000614112/670/394/0/120313-F-JZ032-06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32743" y="2101381"/>
            <a:ext cx="962979"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irc_mi" descr="http://www.afhra.af.mil/shared/media/ggallery/webgraphic/AFG-101124-037.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2149" y="3952459"/>
            <a:ext cx="988413" cy="112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www.ppahq.af.mil/shared/media/ggallery/hires/2013/04/AFG-130409-004.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77189" y="4112712"/>
            <a:ext cx="874086" cy="94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http://www.safgc.hq.af.mil/shared/media/document/AFD-090813-026.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68498" y="2052115"/>
            <a:ext cx="911981" cy="91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65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1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1500"/>
                                  </p:stCondLst>
                                  <p:childTnLst>
                                    <p:set>
                                      <p:cBhvr>
                                        <p:cTn id="12" dur="1" fill="hold">
                                          <p:stCondLst>
                                            <p:cond delay="0"/>
                                          </p:stCondLst>
                                        </p:cTn>
                                        <p:tgtEl>
                                          <p:spTgt spid="14340"/>
                                        </p:tgtEl>
                                        <p:attrNameLst>
                                          <p:attrName>style.visibility</p:attrName>
                                        </p:attrNameLst>
                                      </p:cBhvr>
                                      <p:to>
                                        <p:strVal val="visible"/>
                                      </p:to>
                                    </p:set>
                                    <p:animEffect transition="in" filter="fade">
                                      <p:cBhvr>
                                        <p:cTn id="13" dur="2000"/>
                                        <p:tgtEl>
                                          <p:spTgt spid="14340"/>
                                        </p:tgtEl>
                                      </p:cBhvr>
                                    </p:animEffect>
                                  </p:childTnLst>
                                </p:cTn>
                              </p:par>
                              <p:par>
                                <p:cTn id="14" presetID="10" presetClass="entr" presetSubtype="0" fill="hold" nodeType="withEffect">
                                  <p:stCondLst>
                                    <p:cond delay="1500"/>
                                  </p:stCondLst>
                                  <p:childTnLst>
                                    <p:set>
                                      <p:cBhvr>
                                        <p:cTn id="15" dur="1" fill="hold">
                                          <p:stCondLst>
                                            <p:cond delay="0"/>
                                          </p:stCondLst>
                                        </p:cTn>
                                        <p:tgtEl>
                                          <p:spTgt spid="14342"/>
                                        </p:tgtEl>
                                        <p:attrNameLst>
                                          <p:attrName>style.visibility</p:attrName>
                                        </p:attrNameLst>
                                      </p:cBhvr>
                                      <p:to>
                                        <p:strVal val="visible"/>
                                      </p:to>
                                    </p:set>
                                    <p:animEffect transition="in" filter="fade">
                                      <p:cBhvr>
                                        <p:cTn id="16" dur="2000"/>
                                        <p:tgtEl>
                                          <p:spTgt spid="14342"/>
                                        </p:tgtEl>
                                      </p:cBhvr>
                                    </p:animEffect>
                                  </p:childTnLst>
                                </p:cTn>
                              </p:par>
                              <p:par>
                                <p:cTn id="17" presetID="10" presetClass="entr" presetSubtype="0" fill="hold" nodeType="withEffect">
                                  <p:stCondLst>
                                    <p:cond delay="1500"/>
                                  </p:stCondLst>
                                  <p:childTnLst>
                                    <p:set>
                                      <p:cBhvr>
                                        <p:cTn id="18" dur="1" fill="hold">
                                          <p:stCondLst>
                                            <p:cond delay="0"/>
                                          </p:stCondLst>
                                        </p:cTn>
                                        <p:tgtEl>
                                          <p:spTgt spid="14344"/>
                                        </p:tgtEl>
                                        <p:attrNameLst>
                                          <p:attrName>style.visibility</p:attrName>
                                        </p:attrNameLst>
                                      </p:cBhvr>
                                      <p:to>
                                        <p:strVal val="visible"/>
                                      </p:to>
                                    </p:set>
                                    <p:animEffect transition="in" filter="fade">
                                      <p:cBhvr>
                                        <p:cTn id="19" dur="2000"/>
                                        <p:tgtEl>
                                          <p:spTgt spid="14344"/>
                                        </p:tgtEl>
                                      </p:cBhvr>
                                    </p:animEffect>
                                  </p:childTnLst>
                                </p:cTn>
                              </p:par>
                              <p:par>
                                <p:cTn id="20" presetID="10" presetClass="entr" presetSubtype="0" fill="hold" nodeType="withEffect">
                                  <p:stCondLst>
                                    <p:cond delay="150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2000"/>
                                        <p:tgtEl>
                                          <p:spTgt spid="4101"/>
                                        </p:tgtEl>
                                      </p:cBhvr>
                                    </p:animEffect>
                                  </p:childTnLst>
                                </p:cTn>
                              </p:par>
                              <p:par>
                                <p:cTn id="23" presetID="10" presetClass="entr" presetSubtype="0" fill="hold" nodeType="withEffect">
                                  <p:stCondLst>
                                    <p:cond delay="1500"/>
                                  </p:stCondLst>
                                  <p:childTnLst>
                                    <p:set>
                                      <p:cBhvr>
                                        <p:cTn id="24" dur="1" fill="hold">
                                          <p:stCondLst>
                                            <p:cond delay="0"/>
                                          </p:stCondLst>
                                        </p:cTn>
                                        <p:tgtEl>
                                          <p:spTgt spid="4099"/>
                                        </p:tgtEl>
                                        <p:attrNameLst>
                                          <p:attrName>style.visibility</p:attrName>
                                        </p:attrNameLst>
                                      </p:cBhvr>
                                      <p:to>
                                        <p:strVal val="visible"/>
                                      </p:to>
                                    </p:set>
                                    <p:animEffect transition="in" filter="fade">
                                      <p:cBhvr>
                                        <p:cTn id="25" dur="2000"/>
                                        <p:tgtEl>
                                          <p:spTgt spid="4099"/>
                                        </p:tgtEl>
                                      </p:cBhvr>
                                    </p:animEffect>
                                  </p:childTnLst>
                                </p:cTn>
                              </p:par>
                              <p:par>
                                <p:cTn id="26" presetID="10" presetClass="entr" presetSubtype="0" fill="hold" nodeType="withEffect">
                                  <p:stCondLst>
                                    <p:cond delay="150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2000"/>
                                        <p:tgtEl>
                                          <p:spTgt spid="4102"/>
                                        </p:tgtEl>
                                      </p:cBhvr>
                                    </p:animEffect>
                                  </p:childTnLst>
                                </p:cTn>
                              </p:par>
                              <p:par>
                                <p:cTn id="29" presetID="10" presetClass="entr" presetSubtype="0" fill="hold" nodeType="withEffect">
                                  <p:stCondLst>
                                    <p:cond delay="150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2000"/>
                                        <p:tgtEl>
                                          <p:spTgt spid="4100"/>
                                        </p:tgtEl>
                                      </p:cBhvr>
                                    </p:animEffect>
                                  </p:childTnLst>
                                </p:cTn>
                              </p:par>
                              <p:par>
                                <p:cTn id="32" presetID="10" presetClass="entr" presetSubtype="0" fill="hold" nodeType="withEffect">
                                  <p:stCondLst>
                                    <p:cond delay="1500"/>
                                  </p:stCondLst>
                                  <p:childTnLst>
                                    <p:set>
                                      <p:cBhvr>
                                        <p:cTn id="33" dur="1" fill="hold">
                                          <p:stCondLst>
                                            <p:cond delay="0"/>
                                          </p:stCondLst>
                                        </p:cTn>
                                        <p:tgtEl>
                                          <p:spTgt spid="4103"/>
                                        </p:tgtEl>
                                        <p:attrNameLst>
                                          <p:attrName>style.visibility</p:attrName>
                                        </p:attrNameLst>
                                      </p:cBhvr>
                                      <p:to>
                                        <p:strVal val="visible"/>
                                      </p:to>
                                    </p:set>
                                    <p:animEffect transition="in" filter="fade">
                                      <p:cBhvr>
                                        <p:cTn id="34" dur="2000"/>
                                        <p:tgtEl>
                                          <p:spTgt spid="4103"/>
                                        </p:tgtEl>
                                      </p:cBhvr>
                                    </p:animEffect>
                                  </p:childTnLst>
                                </p:cTn>
                              </p:par>
                              <p:par>
                                <p:cTn id="35" presetID="10" presetClass="entr" presetSubtype="0" fill="hold" nodeType="withEffect">
                                  <p:stCondLst>
                                    <p:cond delay="1500"/>
                                  </p:stCondLst>
                                  <p:childTnLst>
                                    <p:set>
                                      <p:cBhvr>
                                        <p:cTn id="36" dur="1" fill="hold">
                                          <p:stCondLst>
                                            <p:cond delay="0"/>
                                          </p:stCondLst>
                                        </p:cTn>
                                        <p:tgtEl>
                                          <p:spTgt spid="6146"/>
                                        </p:tgtEl>
                                        <p:attrNameLst>
                                          <p:attrName>style.visibility</p:attrName>
                                        </p:attrNameLst>
                                      </p:cBhvr>
                                      <p:to>
                                        <p:strVal val="visible"/>
                                      </p:to>
                                    </p:set>
                                    <p:animEffect transition="in" filter="fade">
                                      <p:cBhvr>
                                        <p:cTn id="37" dur="2000"/>
                                        <p:tgtEl>
                                          <p:spTgt spid="6146"/>
                                        </p:tgtEl>
                                      </p:cBhvr>
                                    </p:animEffect>
                                  </p:childTnLst>
                                </p:cTn>
                              </p:par>
                              <p:par>
                                <p:cTn id="38" presetID="10" presetClass="entr" presetSubtype="0" fill="hold" nodeType="withEffect">
                                  <p:stCondLst>
                                    <p:cond delay="1500"/>
                                  </p:stCondLst>
                                  <p:childTnLst>
                                    <p:set>
                                      <p:cBhvr>
                                        <p:cTn id="39" dur="1" fill="hold">
                                          <p:stCondLst>
                                            <p:cond delay="0"/>
                                          </p:stCondLst>
                                        </p:cTn>
                                        <p:tgtEl>
                                          <p:spTgt spid="6147"/>
                                        </p:tgtEl>
                                        <p:attrNameLst>
                                          <p:attrName>style.visibility</p:attrName>
                                        </p:attrNameLst>
                                      </p:cBhvr>
                                      <p:to>
                                        <p:strVal val="visible"/>
                                      </p:to>
                                    </p:set>
                                    <p:animEffect transition="in" filter="fade">
                                      <p:cBhvr>
                                        <p:cTn id="40"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492" y="281178"/>
            <a:ext cx="4635382" cy="4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7" name="TextBox 5"/>
          <p:cNvSpPr txBox="1">
            <a:spLocks noChangeArrowheads="1"/>
          </p:cNvSpPr>
          <p:nvPr/>
        </p:nvSpPr>
        <p:spPr bwMode="auto">
          <a:xfrm>
            <a:off x="2000250" y="2686050"/>
            <a:ext cx="3486150" cy="253916"/>
          </a:xfrm>
          <a:prstGeom prst="rect">
            <a:avLst/>
          </a:prstGeom>
          <a:noFill/>
          <a:ln w="9525">
            <a:noFill/>
            <a:miter lim="800000"/>
            <a:headEnd/>
            <a:tailEnd/>
          </a:ln>
        </p:spPr>
        <p:txBody>
          <a:bodyPr>
            <a:spAutoFit/>
          </a:bodyPr>
          <a:lstStyle/>
          <a:p>
            <a:endParaRPr lang="en-US" sz="1050" dirty="0">
              <a:latin typeface="Trebuchet MS" pitchFamily="34" charset="0"/>
            </a:endParaRPr>
          </a:p>
        </p:txBody>
      </p:sp>
      <p:sp>
        <p:nvSpPr>
          <p:cNvPr id="46" name="Rectangle 21"/>
          <p:cNvSpPr>
            <a:spLocks noChangeArrowheads="1"/>
          </p:cNvSpPr>
          <p:nvPr/>
        </p:nvSpPr>
        <p:spPr bwMode="auto">
          <a:xfrm>
            <a:off x="4514850" y="287906"/>
            <a:ext cx="3397672" cy="738664"/>
          </a:xfrm>
          <a:prstGeom prst="rect">
            <a:avLst/>
          </a:prstGeom>
          <a:noFill/>
          <a:ln w="9525">
            <a:noFill/>
            <a:miter lim="800000"/>
            <a:headEnd/>
            <a:tailEnd/>
          </a:ln>
        </p:spPr>
        <p:txBody>
          <a:bodyPr wrap="square">
            <a:spAutoFit/>
          </a:bodyPr>
          <a:lstStyle/>
          <a:p>
            <a:pPr algn="ctr"/>
            <a:r>
              <a:rPr lang="en-US" sz="1800" dirty="0">
                <a:latin typeface="Arial Black" panose="020B0A04020102020204" pitchFamily="34" charset="0"/>
              </a:rPr>
              <a:t>Cyber-related </a:t>
            </a:r>
          </a:p>
          <a:p>
            <a:pPr algn="ctr"/>
            <a:r>
              <a:rPr lang="en-US" sz="2400" b="1" dirty="0">
                <a:latin typeface="Arial Black" panose="020B0A04020102020204" pitchFamily="34" charset="0"/>
              </a:rPr>
              <a:t>1,000+ jobs</a:t>
            </a:r>
            <a:endParaRPr lang="en-US" sz="2400" b="1" dirty="0">
              <a:latin typeface="Trebuchet MS" pitchFamily="34" charset="0"/>
            </a:endParaRPr>
          </a:p>
        </p:txBody>
      </p:sp>
      <p:pic>
        <p:nvPicPr>
          <p:cNvPr id="13316" name="Picture 4" descr="http://www.govconexecutive.com/wp-content/uploads/2012/01/GeneralDynamic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7338" y="4284690"/>
            <a:ext cx="1028699" cy="818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access.mcri.com/radiance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315" y="4054780"/>
            <a:ext cx="1454572" cy="3012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p-secur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0842" y="1095119"/>
            <a:ext cx="1823861" cy="6286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4th Air Force (Cyber Comma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2482" y="2166150"/>
            <a:ext cx="1083125" cy="1039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qubitconference.com/images/pageitem_16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5873" y="3451219"/>
            <a:ext cx="1272572" cy="4649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boozallen.com/media/image/bah-share-default-icon-5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67140" y="1257301"/>
            <a:ext cx="662181" cy="6621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rosalesj\AppData\Local\Microsoft\Windows\INetCache\Content.Outlook\1PVC156F\Black IOMAXIS logo Updated v1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1251" y="4475319"/>
            <a:ext cx="1486905" cy="43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22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anim calcmode="lin" valueType="num">
                                      <p:cBhvr>
                                        <p:cTn id="8" dur="1500" fill="hold"/>
                                        <p:tgtEl>
                                          <p:spTgt spid="11"/>
                                        </p:tgtEl>
                                        <p:attrNameLst>
                                          <p:attrName>ppt_x</p:attrName>
                                        </p:attrNameLst>
                                      </p:cBhvr>
                                      <p:tavLst>
                                        <p:tav tm="0">
                                          <p:val>
                                            <p:strVal val="#ppt_x"/>
                                          </p:val>
                                        </p:tav>
                                        <p:tav tm="100000">
                                          <p:val>
                                            <p:strVal val="#ppt_x"/>
                                          </p:val>
                                        </p:tav>
                                      </p:tavLst>
                                    </p:anim>
                                    <p:anim calcmode="lin" valueType="num">
                                      <p:cBhvr>
                                        <p:cTn id="9" dur="1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500"/>
                                        <p:tgtEl>
                                          <p:spTgt spid="1028"/>
                                        </p:tgtEl>
                                      </p:cBhvr>
                                    </p:animEffect>
                                    <p:anim calcmode="lin" valueType="num">
                                      <p:cBhvr>
                                        <p:cTn id="13" dur="1500" fill="hold"/>
                                        <p:tgtEl>
                                          <p:spTgt spid="1028"/>
                                        </p:tgtEl>
                                        <p:attrNameLst>
                                          <p:attrName>ppt_x</p:attrName>
                                        </p:attrNameLst>
                                      </p:cBhvr>
                                      <p:tavLst>
                                        <p:tav tm="0">
                                          <p:val>
                                            <p:strVal val="#ppt_x"/>
                                          </p:val>
                                        </p:tav>
                                        <p:tav tm="100000">
                                          <p:val>
                                            <p:strVal val="#ppt_x"/>
                                          </p:val>
                                        </p:tav>
                                      </p:tavLst>
                                    </p:anim>
                                    <p:anim calcmode="lin" valueType="num">
                                      <p:cBhvr>
                                        <p:cTn id="14" dur="15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500"/>
                                        <p:tgtEl>
                                          <p:spTgt spid="1026"/>
                                        </p:tgtEl>
                                      </p:cBhvr>
                                    </p:animEffect>
                                    <p:anim calcmode="lin" valueType="num">
                                      <p:cBhvr>
                                        <p:cTn id="18" dur="1500" fill="hold"/>
                                        <p:tgtEl>
                                          <p:spTgt spid="1026"/>
                                        </p:tgtEl>
                                        <p:attrNameLst>
                                          <p:attrName>ppt_x</p:attrName>
                                        </p:attrNameLst>
                                      </p:cBhvr>
                                      <p:tavLst>
                                        <p:tav tm="0">
                                          <p:val>
                                            <p:strVal val="#ppt_x"/>
                                          </p:val>
                                        </p:tav>
                                        <p:tav tm="100000">
                                          <p:val>
                                            <p:strVal val="#ppt_x"/>
                                          </p:val>
                                        </p:tav>
                                      </p:tavLst>
                                    </p:anim>
                                    <p:anim calcmode="lin" valueType="num">
                                      <p:cBhvr>
                                        <p:cTn id="19" dur="15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500"/>
                                        <p:tgtEl>
                                          <p:spTgt spid="3"/>
                                        </p:tgtEl>
                                      </p:cBhvr>
                                    </p:animEffect>
                                    <p:anim calcmode="lin" valueType="num">
                                      <p:cBhvr>
                                        <p:cTn id="23" dur="1500" fill="hold"/>
                                        <p:tgtEl>
                                          <p:spTgt spid="3"/>
                                        </p:tgtEl>
                                        <p:attrNameLst>
                                          <p:attrName>ppt_x</p:attrName>
                                        </p:attrNameLst>
                                      </p:cBhvr>
                                      <p:tavLst>
                                        <p:tav tm="0">
                                          <p:val>
                                            <p:strVal val="#ppt_x"/>
                                          </p:val>
                                        </p:tav>
                                        <p:tav tm="100000">
                                          <p:val>
                                            <p:strVal val="#ppt_x"/>
                                          </p:val>
                                        </p:tav>
                                      </p:tavLst>
                                    </p:anim>
                                    <p:anim calcmode="lin" valueType="num">
                                      <p:cBhvr>
                                        <p:cTn id="24" dur="1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500"/>
                                        <p:tgtEl>
                                          <p:spTgt spid="15"/>
                                        </p:tgtEl>
                                      </p:cBhvr>
                                    </p:animEffect>
                                    <p:anim calcmode="lin" valueType="num">
                                      <p:cBhvr>
                                        <p:cTn id="28" dur="1500" fill="hold"/>
                                        <p:tgtEl>
                                          <p:spTgt spid="15"/>
                                        </p:tgtEl>
                                        <p:attrNameLst>
                                          <p:attrName>ppt_x</p:attrName>
                                        </p:attrNameLst>
                                      </p:cBhvr>
                                      <p:tavLst>
                                        <p:tav tm="0">
                                          <p:val>
                                            <p:strVal val="#ppt_x"/>
                                          </p:val>
                                        </p:tav>
                                        <p:tav tm="100000">
                                          <p:val>
                                            <p:strVal val="#ppt_x"/>
                                          </p:val>
                                        </p:tav>
                                      </p:tavLst>
                                    </p:anim>
                                    <p:anim calcmode="lin" valueType="num">
                                      <p:cBhvr>
                                        <p:cTn id="29" dur="15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
                                  </p:stCondLst>
                                  <p:childTnLst>
                                    <p:set>
                                      <p:cBhvr>
                                        <p:cTn id="31" dur="1" fill="hold">
                                          <p:stCondLst>
                                            <p:cond delay="0"/>
                                          </p:stCondLst>
                                        </p:cTn>
                                        <p:tgtEl>
                                          <p:spTgt spid="13316"/>
                                        </p:tgtEl>
                                        <p:attrNameLst>
                                          <p:attrName>style.visibility</p:attrName>
                                        </p:attrNameLst>
                                      </p:cBhvr>
                                      <p:to>
                                        <p:strVal val="visible"/>
                                      </p:to>
                                    </p:set>
                                    <p:animEffect transition="in" filter="fade">
                                      <p:cBhvr>
                                        <p:cTn id="32" dur="1500"/>
                                        <p:tgtEl>
                                          <p:spTgt spid="13316"/>
                                        </p:tgtEl>
                                      </p:cBhvr>
                                    </p:animEffect>
                                    <p:anim calcmode="lin" valueType="num">
                                      <p:cBhvr>
                                        <p:cTn id="33" dur="1500" fill="hold"/>
                                        <p:tgtEl>
                                          <p:spTgt spid="13316"/>
                                        </p:tgtEl>
                                        <p:attrNameLst>
                                          <p:attrName>ppt_x</p:attrName>
                                        </p:attrNameLst>
                                      </p:cBhvr>
                                      <p:tavLst>
                                        <p:tav tm="0">
                                          <p:val>
                                            <p:strVal val="#ppt_x"/>
                                          </p:val>
                                        </p:tav>
                                        <p:tav tm="100000">
                                          <p:val>
                                            <p:strVal val="#ppt_x"/>
                                          </p:val>
                                        </p:tav>
                                      </p:tavLst>
                                    </p:anim>
                                    <p:anim calcmode="lin" valueType="num">
                                      <p:cBhvr>
                                        <p:cTn id="34" dur="1500" fill="hold"/>
                                        <p:tgtEl>
                                          <p:spTgt spid="133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00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500"/>
                                        <p:tgtEl>
                                          <p:spTgt spid="2"/>
                                        </p:tgtEl>
                                      </p:cBhvr>
                                    </p:animEffect>
                                    <p:anim calcmode="lin" valueType="num">
                                      <p:cBhvr>
                                        <p:cTn id="38" dur="1500" fill="hold"/>
                                        <p:tgtEl>
                                          <p:spTgt spid="2"/>
                                        </p:tgtEl>
                                        <p:attrNameLst>
                                          <p:attrName>ppt_x</p:attrName>
                                        </p:attrNameLst>
                                      </p:cBhvr>
                                      <p:tavLst>
                                        <p:tav tm="0">
                                          <p:val>
                                            <p:strVal val="#ppt_x"/>
                                          </p:val>
                                        </p:tav>
                                        <p:tav tm="100000">
                                          <p:val>
                                            <p:strVal val="#ppt_x"/>
                                          </p:val>
                                        </p:tav>
                                      </p:tavLst>
                                    </p:anim>
                                    <p:anim calcmode="lin" valueType="num">
                                      <p:cBhvr>
                                        <p:cTn id="39" dur="1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494" y="287906"/>
            <a:ext cx="4628808" cy="485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7" name="TextBox 5"/>
          <p:cNvSpPr txBox="1">
            <a:spLocks noChangeArrowheads="1"/>
          </p:cNvSpPr>
          <p:nvPr/>
        </p:nvSpPr>
        <p:spPr bwMode="auto">
          <a:xfrm>
            <a:off x="2000250" y="2686050"/>
            <a:ext cx="3486150" cy="253916"/>
          </a:xfrm>
          <a:prstGeom prst="rect">
            <a:avLst/>
          </a:prstGeom>
          <a:noFill/>
          <a:ln w="9525">
            <a:noFill/>
            <a:miter lim="800000"/>
            <a:headEnd/>
            <a:tailEnd/>
          </a:ln>
        </p:spPr>
        <p:txBody>
          <a:bodyPr>
            <a:spAutoFit/>
          </a:bodyPr>
          <a:lstStyle/>
          <a:p>
            <a:endParaRPr lang="en-US" sz="1050" dirty="0">
              <a:latin typeface="Trebuchet MS" pitchFamily="34" charset="0"/>
            </a:endParaRPr>
          </a:p>
        </p:txBody>
      </p:sp>
      <p:sp>
        <p:nvSpPr>
          <p:cNvPr id="46" name="Rectangle 21"/>
          <p:cNvSpPr>
            <a:spLocks noChangeArrowheads="1"/>
          </p:cNvSpPr>
          <p:nvPr/>
        </p:nvSpPr>
        <p:spPr bwMode="auto">
          <a:xfrm>
            <a:off x="4796251" y="400050"/>
            <a:ext cx="2784256" cy="1061829"/>
          </a:xfrm>
          <a:prstGeom prst="rect">
            <a:avLst/>
          </a:prstGeom>
          <a:noFill/>
          <a:ln w="9525">
            <a:noFill/>
            <a:miter lim="800000"/>
            <a:headEnd/>
            <a:tailEnd/>
          </a:ln>
        </p:spPr>
        <p:txBody>
          <a:bodyPr wrap="square">
            <a:spAutoFit/>
          </a:bodyPr>
          <a:lstStyle/>
          <a:p>
            <a:pPr algn="ctr"/>
            <a:r>
              <a:rPr lang="en-US" sz="1800" dirty="0">
                <a:latin typeface="Arial Black" panose="020B0A04020102020204" pitchFamily="34" charset="0"/>
              </a:rPr>
              <a:t>Mixed-Use Office + Workforce Housing</a:t>
            </a:r>
          </a:p>
          <a:p>
            <a:pPr algn="ctr"/>
            <a:r>
              <a:rPr lang="en-US" sz="2700" b="1" dirty="0">
                <a:latin typeface="Arial Black" panose="020B0A04020102020204" pitchFamily="34" charset="0"/>
              </a:rPr>
              <a:t>1,500 jobs</a:t>
            </a:r>
            <a:endParaRPr lang="en-US" sz="2700" b="1" dirty="0">
              <a:latin typeface="Trebuchet MS" pitchFamily="34" charset="0"/>
            </a:endParaRPr>
          </a:p>
        </p:txBody>
      </p:sp>
      <p:pic>
        <p:nvPicPr>
          <p:cNvPr id="13316" name="Picture 4" descr="http://www.govconexecutive.com/wp-content/uploads/2012/01/GeneralDynamic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322" y="3979068"/>
            <a:ext cx="1060028" cy="84306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boozallen.com/media/image/bah-share-default-icon-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1918" y="3297372"/>
            <a:ext cx="700864" cy="700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6490" y="4400600"/>
            <a:ext cx="1586498" cy="529854"/>
          </a:xfrm>
          <a:prstGeom prst="rect">
            <a:avLst/>
          </a:prstGeom>
        </p:spPr>
      </p:pic>
      <p:pic>
        <p:nvPicPr>
          <p:cNvPr id="10248" name="Picture 8" descr="http://www.foxcorp.com/media/2012/07/GSA-logo_blu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541" y="2477656"/>
            <a:ext cx="693048" cy="694205"/>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https://encrypted-tbn3.gstatic.com/images?q=tbn:ANd9GcT_qc7naV3s-sCVXT1ZEDqX2sC2STAxFbaf5kp40I9bOPaaFJ3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317110"/>
            <a:ext cx="9715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vance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81" y="2645975"/>
            <a:ext cx="1243013" cy="4286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ntertek Carnot Emission Services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8738" y="1926194"/>
            <a:ext cx="1000125" cy="4643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upload.wikimedia.org/wikipedia/en/thumb/f/fa/Conduent_logo.svg/1280px-Conduent_logo.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84324" y="3647804"/>
            <a:ext cx="1704054" cy="4406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Salient CRGT, Inc. logo"/>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82989" y="1657351"/>
            <a:ext cx="1914305" cy="268844"/>
          </a:xfrm>
          <a:prstGeom prst="rect">
            <a:avLst/>
          </a:prstGeom>
          <a:noFill/>
          <a:ln>
            <a:noFill/>
          </a:ln>
        </p:spPr>
      </p:pic>
    </p:spTree>
    <p:extLst>
      <p:ext uri="{BB962C8B-B14F-4D97-AF65-F5344CB8AC3E}">
        <p14:creationId xmlns:p14="http://schemas.microsoft.com/office/powerpoint/2010/main" val="26834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1500"/>
                                        <p:tgtEl>
                                          <p:spTgt spid="13318"/>
                                        </p:tgtEl>
                                      </p:cBhvr>
                                    </p:animEffect>
                                    <p:anim calcmode="lin" valueType="num">
                                      <p:cBhvr>
                                        <p:cTn id="8" dur="1500" fill="hold"/>
                                        <p:tgtEl>
                                          <p:spTgt spid="13318"/>
                                        </p:tgtEl>
                                        <p:attrNameLst>
                                          <p:attrName>ppt_x</p:attrName>
                                        </p:attrNameLst>
                                      </p:cBhvr>
                                      <p:tavLst>
                                        <p:tav tm="0">
                                          <p:val>
                                            <p:strVal val="#ppt_x"/>
                                          </p:val>
                                        </p:tav>
                                        <p:tav tm="100000">
                                          <p:val>
                                            <p:strVal val="#ppt_x"/>
                                          </p:val>
                                        </p:tav>
                                      </p:tavLst>
                                    </p:anim>
                                    <p:anim calcmode="lin" valueType="num">
                                      <p:cBhvr>
                                        <p:cTn id="9" dur="1500" fill="hold"/>
                                        <p:tgtEl>
                                          <p:spTgt spid="133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500"/>
                                        <p:tgtEl>
                                          <p:spTgt spid="13316"/>
                                        </p:tgtEl>
                                      </p:cBhvr>
                                    </p:animEffect>
                                    <p:anim calcmode="lin" valueType="num">
                                      <p:cBhvr>
                                        <p:cTn id="13" dur="1500" fill="hold"/>
                                        <p:tgtEl>
                                          <p:spTgt spid="13316"/>
                                        </p:tgtEl>
                                        <p:attrNameLst>
                                          <p:attrName>ppt_x</p:attrName>
                                        </p:attrNameLst>
                                      </p:cBhvr>
                                      <p:tavLst>
                                        <p:tav tm="0">
                                          <p:val>
                                            <p:strVal val="#ppt_x"/>
                                          </p:val>
                                        </p:tav>
                                        <p:tav tm="100000">
                                          <p:val>
                                            <p:strVal val="#ppt_x"/>
                                          </p:val>
                                        </p:tav>
                                      </p:tavLst>
                                    </p:anim>
                                    <p:anim calcmode="lin" valueType="num">
                                      <p:cBhvr>
                                        <p:cTn id="14" dur="1500" fill="hold"/>
                                        <p:tgtEl>
                                          <p:spTgt spid="133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
                                  </p:stCondLst>
                                  <p:childTnLst>
                                    <p:set>
                                      <p:cBhvr>
                                        <p:cTn id="16" dur="1" fill="hold">
                                          <p:stCondLst>
                                            <p:cond delay="0"/>
                                          </p:stCondLst>
                                        </p:cTn>
                                        <p:tgtEl>
                                          <p:spTgt spid="10254"/>
                                        </p:tgtEl>
                                        <p:attrNameLst>
                                          <p:attrName>style.visibility</p:attrName>
                                        </p:attrNameLst>
                                      </p:cBhvr>
                                      <p:to>
                                        <p:strVal val="visible"/>
                                      </p:to>
                                    </p:set>
                                    <p:animEffect transition="in" filter="fade">
                                      <p:cBhvr>
                                        <p:cTn id="17" dur="1500"/>
                                        <p:tgtEl>
                                          <p:spTgt spid="10254"/>
                                        </p:tgtEl>
                                      </p:cBhvr>
                                    </p:animEffect>
                                    <p:anim calcmode="lin" valueType="num">
                                      <p:cBhvr>
                                        <p:cTn id="18" dur="1500" fill="hold"/>
                                        <p:tgtEl>
                                          <p:spTgt spid="10254"/>
                                        </p:tgtEl>
                                        <p:attrNameLst>
                                          <p:attrName>ppt_x</p:attrName>
                                        </p:attrNameLst>
                                      </p:cBhvr>
                                      <p:tavLst>
                                        <p:tav tm="0">
                                          <p:val>
                                            <p:strVal val="#ppt_x"/>
                                          </p:val>
                                        </p:tav>
                                        <p:tav tm="100000">
                                          <p:val>
                                            <p:strVal val="#ppt_x"/>
                                          </p:val>
                                        </p:tav>
                                      </p:tavLst>
                                    </p:anim>
                                    <p:anim calcmode="lin" valueType="num">
                                      <p:cBhvr>
                                        <p:cTn id="19" dur="1500" fill="hold"/>
                                        <p:tgtEl>
                                          <p:spTgt spid="1025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500"/>
                                        <p:tgtEl>
                                          <p:spTgt spid="5"/>
                                        </p:tgtEl>
                                      </p:cBhvr>
                                    </p:animEffect>
                                    <p:anim calcmode="lin" valueType="num">
                                      <p:cBhvr>
                                        <p:cTn id="23" dur="1500" fill="hold"/>
                                        <p:tgtEl>
                                          <p:spTgt spid="5"/>
                                        </p:tgtEl>
                                        <p:attrNameLst>
                                          <p:attrName>ppt_x</p:attrName>
                                        </p:attrNameLst>
                                      </p:cBhvr>
                                      <p:tavLst>
                                        <p:tav tm="0">
                                          <p:val>
                                            <p:strVal val="#ppt_x"/>
                                          </p:val>
                                        </p:tav>
                                        <p:tav tm="100000">
                                          <p:val>
                                            <p:strVal val="#ppt_x"/>
                                          </p:val>
                                        </p:tav>
                                      </p:tavLst>
                                    </p:anim>
                                    <p:anim calcmode="lin" valueType="num">
                                      <p:cBhvr>
                                        <p:cTn id="24" dur="1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10248"/>
                                        </p:tgtEl>
                                        <p:attrNameLst>
                                          <p:attrName>style.visibility</p:attrName>
                                        </p:attrNameLst>
                                      </p:cBhvr>
                                      <p:to>
                                        <p:strVal val="visible"/>
                                      </p:to>
                                    </p:set>
                                    <p:animEffect transition="in" filter="fade">
                                      <p:cBhvr>
                                        <p:cTn id="27" dur="1500"/>
                                        <p:tgtEl>
                                          <p:spTgt spid="10248"/>
                                        </p:tgtEl>
                                      </p:cBhvr>
                                    </p:animEffect>
                                    <p:anim calcmode="lin" valueType="num">
                                      <p:cBhvr>
                                        <p:cTn id="28" dur="1500" fill="hold"/>
                                        <p:tgtEl>
                                          <p:spTgt spid="10248"/>
                                        </p:tgtEl>
                                        <p:attrNameLst>
                                          <p:attrName>ppt_x</p:attrName>
                                        </p:attrNameLst>
                                      </p:cBhvr>
                                      <p:tavLst>
                                        <p:tav tm="0">
                                          <p:val>
                                            <p:strVal val="#ppt_x"/>
                                          </p:val>
                                        </p:tav>
                                        <p:tav tm="100000">
                                          <p:val>
                                            <p:strVal val="#ppt_x"/>
                                          </p:val>
                                        </p:tav>
                                      </p:tavLst>
                                    </p:anim>
                                    <p:anim calcmode="lin" valueType="num">
                                      <p:cBhvr>
                                        <p:cTn id="29" dur="1500" fill="hold"/>
                                        <p:tgtEl>
                                          <p:spTgt spid="1024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000"/>
                                  </p:stCondLst>
                                  <p:childTnLst>
                                    <p:set>
                                      <p:cBhvr>
                                        <p:cTn id="31" dur="1" fill="hold">
                                          <p:stCondLst>
                                            <p:cond delay="0"/>
                                          </p:stCondLst>
                                        </p:cTn>
                                        <p:tgtEl>
                                          <p:spTgt spid="7172"/>
                                        </p:tgtEl>
                                        <p:attrNameLst>
                                          <p:attrName>style.visibility</p:attrName>
                                        </p:attrNameLst>
                                      </p:cBhvr>
                                      <p:to>
                                        <p:strVal val="visible"/>
                                      </p:to>
                                    </p:set>
                                    <p:animEffect transition="in" filter="fade">
                                      <p:cBhvr>
                                        <p:cTn id="32" dur="1500"/>
                                        <p:tgtEl>
                                          <p:spTgt spid="7172"/>
                                        </p:tgtEl>
                                      </p:cBhvr>
                                    </p:animEffect>
                                    <p:anim calcmode="lin" valueType="num">
                                      <p:cBhvr>
                                        <p:cTn id="33" dur="1500" fill="hold"/>
                                        <p:tgtEl>
                                          <p:spTgt spid="7172"/>
                                        </p:tgtEl>
                                        <p:attrNameLst>
                                          <p:attrName>ppt_x</p:attrName>
                                        </p:attrNameLst>
                                      </p:cBhvr>
                                      <p:tavLst>
                                        <p:tav tm="0">
                                          <p:val>
                                            <p:strVal val="#ppt_x"/>
                                          </p:val>
                                        </p:tav>
                                        <p:tav tm="100000">
                                          <p:val>
                                            <p:strVal val="#ppt_x"/>
                                          </p:val>
                                        </p:tav>
                                      </p:tavLst>
                                    </p:anim>
                                    <p:anim calcmode="lin" valueType="num">
                                      <p:cBhvr>
                                        <p:cTn id="34" dur="1500" fill="hold"/>
                                        <p:tgtEl>
                                          <p:spTgt spid="717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2000"/>
                                  </p:stCondLst>
                                  <p:childTnLst>
                                    <p:set>
                                      <p:cBhvr>
                                        <p:cTn id="36" dur="1" fill="hold">
                                          <p:stCondLst>
                                            <p:cond delay="0"/>
                                          </p:stCondLst>
                                        </p:cTn>
                                        <p:tgtEl>
                                          <p:spTgt spid="7170"/>
                                        </p:tgtEl>
                                        <p:attrNameLst>
                                          <p:attrName>style.visibility</p:attrName>
                                        </p:attrNameLst>
                                      </p:cBhvr>
                                      <p:to>
                                        <p:strVal val="visible"/>
                                      </p:to>
                                    </p:set>
                                    <p:animEffect transition="in" filter="fade">
                                      <p:cBhvr>
                                        <p:cTn id="37" dur="1500"/>
                                        <p:tgtEl>
                                          <p:spTgt spid="7170"/>
                                        </p:tgtEl>
                                      </p:cBhvr>
                                    </p:animEffect>
                                    <p:anim calcmode="lin" valueType="num">
                                      <p:cBhvr>
                                        <p:cTn id="38" dur="1500" fill="hold"/>
                                        <p:tgtEl>
                                          <p:spTgt spid="7170"/>
                                        </p:tgtEl>
                                        <p:attrNameLst>
                                          <p:attrName>ppt_x</p:attrName>
                                        </p:attrNameLst>
                                      </p:cBhvr>
                                      <p:tavLst>
                                        <p:tav tm="0">
                                          <p:val>
                                            <p:strVal val="#ppt_x"/>
                                          </p:val>
                                        </p:tav>
                                        <p:tav tm="100000">
                                          <p:val>
                                            <p:strVal val="#ppt_x"/>
                                          </p:val>
                                        </p:tav>
                                      </p:tavLst>
                                    </p:anim>
                                    <p:anim calcmode="lin" valueType="num">
                                      <p:cBhvr>
                                        <p:cTn id="39" dur="1500" fill="hold"/>
                                        <p:tgtEl>
                                          <p:spTgt spid="717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200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500"/>
                                        <p:tgtEl>
                                          <p:spTgt spid="2"/>
                                        </p:tgtEl>
                                      </p:cBhvr>
                                    </p:animEffect>
                                    <p:anim calcmode="lin" valueType="num">
                                      <p:cBhvr>
                                        <p:cTn id="43" dur="1500" fill="hold"/>
                                        <p:tgtEl>
                                          <p:spTgt spid="2"/>
                                        </p:tgtEl>
                                        <p:attrNameLst>
                                          <p:attrName>ppt_x</p:attrName>
                                        </p:attrNameLst>
                                      </p:cBhvr>
                                      <p:tavLst>
                                        <p:tav tm="0">
                                          <p:val>
                                            <p:strVal val="#ppt_x"/>
                                          </p:val>
                                        </p:tav>
                                        <p:tav tm="100000">
                                          <p:val>
                                            <p:strVal val="#ppt_x"/>
                                          </p:val>
                                        </p:tav>
                                      </p:tavLst>
                                    </p:anim>
                                    <p:anim calcmode="lin" valueType="num">
                                      <p:cBhvr>
                                        <p:cTn id="44" dur="1500" fill="hold"/>
                                        <p:tgtEl>
                                          <p:spTgt spid="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0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500"/>
                                        <p:tgtEl>
                                          <p:spTgt spid="14"/>
                                        </p:tgtEl>
                                      </p:cBhvr>
                                    </p:animEffect>
                                    <p:anim calcmode="lin" valueType="num">
                                      <p:cBhvr>
                                        <p:cTn id="48" dur="1500" fill="hold"/>
                                        <p:tgtEl>
                                          <p:spTgt spid="14"/>
                                        </p:tgtEl>
                                        <p:attrNameLst>
                                          <p:attrName>ppt_x</p:attrName>
                                        </p:attrNameLst>
                                      </p:cBhvr>
                                      <p:tavLst>
                                        <p:tav tm="0">
                                          <p:val>
                                            <p:strVal val="#ppt_x"/>
                                          </p:val>
                                        </p:tav>
                                        <p:tav tm="100000">
                                          <p:val>
                                            <p:strVal val="#ppt_x"/>
                                          </p:val>
                                        </p:tav>
                                      </p:tavLst>
                                    </p:anim>
                                    <p:anim calcmode="lin" valueType="num">
                                      <p:cBhvr>
                                        <p:cTn id="49" dur="1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https://directory.thebakken.com/uploads/54beeebb-d448-41a7-866d-6d6540cfb4bc/GBW_logo_COLOR_RGB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9998" y="2238232"/>
            <a:ext cx="1131722" cy="74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7" name="TextBox 5"/>
          <p:cNvSpPr txBox="1">
            <a:spLocks noChangeArrowheads="1"/>
          </p:cNvSpPr>
          <p:nvPr/>
        </p:nvSpPr>
        <p:spPr bwMode="auto">
          <a:xfrm>
            <a:off x="2000250" y="2686050"/>
            <a:ext cx="3486150" cy="253916"/>
          </a:xfrm>
          <a:prstGeom prst="rect">
            <a:avLst/>
          </a:prstGeom>
          <a:noFill/>
          <a:ln w="9525">
            <a:noFill/>
            <a:miter lim="800000"/>
            <a:headEnd/>
            <a:tailEnd/>
          </a:ln>
        </p:spPr>
        <p:txBody>
          <a:bodyPr>
            <a:spAutoFit/>
          </a:bodyPr>
          <a:lstStyle/>
          <a:p>
            <a:endParaRPr lang="en-US" sz="1050" dirty="0">
              <a:latin typeface="Trebuchet MS" pitchFamily="34" charset="0"/>
            </a:endParaRPr>
          </a:p>
        </p:txBody>
      </p:sp>
      <p:pic>
        <p:nvPicPr>
          <p:cNvPr id="8" name="Picture 1" descr="http://www.trademarkia.com/services/logo.ashx?sid=862803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5036" y="30400"/>
            <a:ext cx="766920" cy="34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a2c2.org/conferences/acc2009/Boeing_logo-blue.gif"/>
          <p:cNvPicPr>
            <a:picLocks noChangeAspect="1" noChangeArrowheads="1"/>
          </p:cNvPicPr>
          <p:nvPr/>
        </p:nvPicPr>
        <p:blipFill>
          <a:blip r:embed="rId5" cstate="email"/>
          <a:srcRect/>
          <a:stretch>
            <a:fillRect/>
          </a:stretch>
        </p:blipFill>
        <p:spPr bwMode="auto">
          <a:xfrm>
            <a:off x="2807260" y="1489616"/>
            <a:ext cx="1710497" cy="433646"/>
          </a:xfrm>
          <a:prstGeom prst="rect">
            <a:avLst/>
          </a:prstGeom>
          <a:noFill/>
          <a:ln w="9525">
            <a:noFill/>
            <a:miter lim="800000"/>
            <a:headEnd/>
            <a:tailEnd/>
          </a:ln>
        </p:spPr>
      </p:pic>
      <p:pic>
        <p:nvPicPr>
          <p:cNvPr id="10" name="Picture 2" descr="C:\Users\caseyc\AppData\Local\Microsoft\Windows\Temporary Internet Files\Content.Outlook\ILFMTAVU\standard aero.jpg"/>
          <p:cNvPicPr>
            <a:picLocks noChangeAspect="1" noChangeArrowheads="1"/>
          </p:cNvPicPr>
          <p:nvPr/>
        </p:nvPicPr>
        <p:blipFill>
          <a:blip r:embed="rId6" cstate="print"/>
          <a:srcRect/>
          <a:stretch>
            <a:fillRect/>
          </a:stretch>
        </p:blipFill>
        <p:spPr bwMode="auto">
          <a:xfrm>
            <a:off x="5149322" y="983952"/>
            <a:ext cx="971550" cy="341122"/>
          </a:xfrm>
          <a:prstGeom prst="rect">
            <a:avLst/>
          </a:prstGeom>
          <a:noFill/>
        </p:spPr>
      </p:pic>
      <p:pic>
        <p:nvPicPr>
          <p:cNvPr id="11" name="Picture 3" descr="C:\Users\caseyc\AppData\Local\Microsoft\Windows\Temporary Internet Files\Content.Outlook\ILFMTAVU\chromallow-01.png"/>
          <p:cNvPicPr>
            <a:picLocks noChangeAspect="1" noChangeArrowheads="1"/>
          </p:cNvPicPr>
          <p:nvPr/>
        </p:nvPicPr>
        <p:blipFill>
          <a:blip r:embed="rId7" cstate="print"/>
          <a:srcRect/>
          <a:stretch>
            <a:fillRect/>
          </a:stretch>
        </p:blipFill>
        <p:spPr bwMode="auto">
          <a:xfrm>
            <a:off x="4202906" y="4149894"/>
            <a:ext cx="1674150" cy="485873"/>
          </a:xfrm>
          <a:prstGeom prst="rect">
            <a:avLst/>
          </a:prstGeom>
          <a:noFill/>
        </p:spPr>
      </p:pic>
      <p:pic>
        <p:nvPicPr>
          <p:cNvPr id="14" name="Picture 6" descr="https://www.atlanticaviation.com/assets/Uploads/ATLANTIC-LOGO-4c-CNTR-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7327" y="25034"/>
            <a:ext cx="1090024" cy="1411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gscnc.org/files/images/program/Lockheedmartin_Logo.jpg"/>
          <p:cNvPicPr>
            <a:picLocks noChangeAspect="1" noChangeArrowheads="1"/>
          </p:cNvPicPr>
          <p:nvPr/>
        </p:nvPicPr>
        <p:blipFill>
          <a:blip r:embed="rId9" cstate="email"/>
          <a:srcRect/>
          <a:stretch>
            <a:fillRect/>
          </a:stretch>
        </p:blipFill>
        <p:spPr bwMode="auto">
          <a:xfrm>
            <a:off x="3343954" y="3249469"/>
            <a:ext cx="2146306" cy="443289"/>
          </a:xfrm>
          <a:prstGeom prst="rect">
            <a:avLst/>
          </a:prstGeom>
          <a:noFill/>
        </p:spPr>
      </p:pic>
      <p:pic>
        <p:nvPicPr>
          <p:cNvPr id="12292" name="Picture 4" descr="http://www.forwardair.com/ftz/logo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8386" y="1660919"/>
            <a:ext cx="1397915" cy="23794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img.ksl.com/ksllocal/logo153109-136158358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3365" y="2092718"/>
            <a:ext cx="1053302" cy="22399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purpleroofs.com/gay-travel-blog/wp-content/uploads/2013/12/USCBP-1.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76856" y="3062053"/>
            <a:ext cx="616973" cy="6169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1.prweb.com/prfiles/2014/07/09/12008031/AGC-APSE.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31953" y="4714875"/>
            <a:ext cx="1571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encoresupportsystems.com/images/encore_support.system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36122" y="4818495"/>
            <a:ext cx="807203" cy="267674"/>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Intertek Carnot Emission Services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18841" y="3391934"/>
            <a:ext cx="723635" cy="33597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img2.wikia.nocookie.net/__cb20131224220437/mexico/es/images/e/ed/HEB.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65036" y="4271167"/>
            <a:ext cx="953188" cy="310382"/>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www.towerhamletsfoodbank.org.uk/logo_ifc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50074" y="3003495"/>
            <a:ext cx="627286" cy="19147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www.goaeromx.com/images/GoAeroMX.svg"/>
          <p:cNvSpPr>
            <a:spLocks noChangeAspect="1" noChangeArrowheads="1"/>
          </p:cNvSpPr>
          <p:nvPr/>
        </p:nvSpPr>
        <p:spPr bwMode="auto">
          <a:xfrm>
            <a:off x="1259681" y="-416718"/>
            <a:ext cx="2714625" cy="878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sp>
        <p:nvSpPr>
          <p:cNvPr id="5" name="AutoShape 8" descr="http://www.goaeromx.com/images/GoAeroMX.svg"/>
          <p:cNvSpPr>
            <a:spLocks noChangeAspect="1" noChangeArrowheads="1"/>
          </p:cNvSpPr>
          <p:nvPr/>
        </p:nvSpPr>
        <p:spPr bwMode="auto">
          <a:xfrm>
            <a:off x="1373981" y="-302418"/>
            <a:ext cx="2714625" cy="878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sp>
        <p:nvSpPr>
          <p:cNvPr id="7" name="AutoShape 13" descr="http://www.goaeromx.com/images/GoAeroMX.svg"/>
          <p:cNvSpPr>
            <a:spLocks noChangeAspect="1" noChangeArrowheads="1"/>
          </p:cNvSpPr>
          <p:nvPr/>
        </p:nvSpPr>
        <p:spPr bwMode="auto">
          <a:xfrm>
            <a:off x="1488281" y="-188118"/>
            <a:ext cx="2714625" cy="878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sp>
        <p:nvSpPr>
          <p:cNvPr id="17" name="AutoShape 17" descr="GoAeroMX"/>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sp>
        <p:nvSpPr>
          <p:cNvPr id="18" name="AutoShape 20" descr="Image result for interra energy logo"/>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sp>
        <p:nvSpPr>
          <p:cNvPr id="19" name="AutoShape 22" descr="Image result for interra energy logo"/>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dirty="0"/>
          </a:p>
        </p:txBody>
      </p:sp>
      <p:pic>
        <p:nvPicPr>
          <p:cNvPr id="1047" name="Picture 2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72816" y="875140"/>
            <a:ext cx="938843" cy="36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9" name="Picture 25" descr="http://www.aircraftsalesworld.com/thumbs/small_goaeromxfinalsignature.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16197" y="4426591"/>
            <a:ext cx="1071563" cy="3357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globalspec.com/IndoUSMIMTecPvtLtd/LOG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81533" y="2633937"/>
            <a:ext cx="1112172" cy="2847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http://www.portsanantonio.us/StoreImages/ip-secure-logo1.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95243" y="2766049"/>
            <a:ext cx="1107270" cy="38165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Back Home"/>
          <p:cNvPicPr/>
          <p:nvPr/>
        </p:nvPicPr>
        <p:blipFill>
          <a:blip r:embed="rId23">
            <a:extLst>
              <a:ext uri="{28A0092B-C50C-407E-A947-70E740481C1C}">
                <a14:useLocalDpi xmlns:a14="http://schemas.microsoft.com/office/drawing/2010/main" val="0"/>
              </a:ext>
            </a:extLst>
          </a:blip>
          <a:srcRect/>
          <a:stretch>
            <a:fillRect/>
          </a:stretch>
        </p:blipFill>
        <p:spPr bwMode="auto">
          <a:xfrm>
            <a:off x="1882020" y="3321862"/>
            <a:ext cx="1178719" cy="357188"/>
          </a:xfrm>
          <a:prstGeom prst="rect">
            <a:avLst/>
          </a:prstGeom>
          <a:noFill/>
          <a:ln>
            <a:noFill/>
          </a:ln>
        </p:spPr>
      </p:pic>
      <p:sp>
        <p:nvSpPr>
          <p:cNvPr id="37" name="Title 1"/>
          <p:cNvSpPr>
            <a:spLocks noGrp="1"/>
          </p:cNvSpPr>
          <p:nvPr>
            <p:ph type="title" idx="4294967295"/>
          </p:nvPr>
        </p:nvSpPr>
        <p:spPr bwMode="auto">
          <a:xfrm>
            <a:off x="2886119" y="1898862"/>
            <a:ext cx="3110276" cy="1064605"/>
          </a:xfrm>
          <a:prstGeom prst="rect">
            <a:avLst/>
          </a:prstGeom>
          <a:solidFill>
            <a:schemeClr val="tx1"/>
          </a:solidFill>
          <a:ln>
            <a:miter lim="800000"/>
            <a:headEnd/>
            <a:tailEnd/>
          </a:ln>
          <a:effectLst/>
        </p:spPr>
        <p:txBody>
          <a:bodyPr>
            <a:normAutofit fontScale="90000"/>
          </a:bodyPr>
          <a:lstStyle/>
          <a:p>
            <a:pPr marL="342900" indent="-342900"/>
            <a:r>
              <a:rPr lang="en-US" sz="1350" b="1" dirty="0">
                <a:solidFill>
                  <a:schemeClr val="bg1"/>
                </a:solidFill>
                <a:latin typeface="Trebuchet MS" panose="020B0603020202020204" pitchFamily="34" charset="0"/>
              </a:rPr>
              <a:t>                     70+ Employers</a:t>
            </a:r>
            <a:br>
              <a:rPr lang="en-US" sz="1350" b="1" dirty="0">
                <a:solidFill>
                  <a:schemeClr val="bg1"/>
                </a:solidFill>
                <a:latin typeface="Trebuchet MS" panose="020B0603020202020204" pitchFamily="34" charset="0"/>
              </a:rPr>
            </a:br>
            <a:r>
              <a:rPr lang="en-US" sz="1350" b="1" dirty="0">
                <a:solidFill>
                  <a:schemeClr val="bg1"/>
                </a:solidFill>
                <a:latin typeface="Trebuchet MS" panose="020B0603020202020204" pitchFamily="34" charset="0"/>
              </a:rPr>
              <a:t>             </a:t>
            </a:r>
            <a:br>
              <a:rPr lang="en-US" sz="1350" b="1" dirty="0">
                <a:solidFill>
                  <a:schemeClr val="bg1"/>
                </a:solidFill>
                <a:latin typeface="Trebuchet MS" panose="020B0603020202020204" pitchFamily="34" charset="0"/>
              </a:rPr>
            </a:br>
            <a:r>
              <a:rPr lang="en-US" sz="1350" b="1" dirty="0">
                <a:solidFill>
                  <a:schemeClr val="bg1"/>
                </a:solidFill>
                <a:latin typeface="Trebuchet MS" panose="020B0603020202020204" pitchFamily="34" charset="0"/>
              </a:rPr>
              <a:t>• Aerospace      • Cybersecurity</a:t>
            </a:r>
            <a:br>
              <a:rPr lang="en-US" sz="1350" b="1" dirty="0">
                <a:solidFill>
                  <a:schemeClr val="bg1"/>
                </a:solidFill>
                <a:latin typeface="Trebuchet MS" panose="020B0603020202020204" pitchFamily="34" charset="0"/>
              </a:rPr>
            </a:br>
            <a:r>
              <a:rPr lang="en-US" sz="1350" b="1" dirty="0">
                <a:solidFill>
                  <a:schemeClr val="bg1"/>
                </a:solidFill>
                <a:latin typeface="Trebuchet MS" panose="020B0603020202020204" pitchFamily="34" charset="0"/>
              </a:rPr>
              <a:t>• Logistics         • Manufacturing</a:t>
            </a:r>
            <a:br>
              <a:rPr lang="en-US" sz="1350" b="1" dirty="0">
                <a:solidFill>
                  <a:schemeClr val="bg1"/>
                </a:solidFill>
                <a:latin typeface="Trebuchet MS" panose="020B0603020202020204" pitchFamily="34" charset="0"/>
              </a:rPr>
            </a:br>
            <a:r>
              <a:rPr lang="en-US" sz="1350" b="1" dirty="0">
                <a:solidFill>
                  <a:schemeClr val="bg1"/>
                </a:solidFill>
                <a:latin typeface="Trebuchet MS" panose="020B0603020202020204" pitchFamily="34" charset="0"/>
              </a:rPr>
              <a:t>• Defense</a:t>
            </a:r>
          </a:p>
        </p:txBody>
      </p:sp>
      <p:pic>
        <p:nvPicPr>
          <p:cNvPr id="38" name="Picture 37" descr="BCS"/>
          <p:cNvPicPr/>
          <p:nvPr/>
        </p:nvPicPr>
        <p:blipFill>
          <a:blip r:embed="rId24" cstate="print"/>
          <a:srcRect/>
          <a:stretch>
            <a:fillRect/>
          </a:stretch>
        </p:blipFill>
        <p:spPr bwMode="auto">
          <a:xfrm>
            <a:off x="4254665" y="3012610"/>
            <a:ext cx="1307850" cy="247055"/>
          </a:xfrm>
          <a:prstGeom prst="rect">
            <a:avLst/>
          </a:prstGeom>
          <a:noFill/>
          <a:ln w="9525">
            <a:noFill/>
            <a:miter lim="800000"/>
            <a:headEnd/>
            <a:tailEnd/>
          </a:ln>
        </p:spPr>
      </p:pic>
      <p:pic>
        <p:nvPicPr>
          <p:cNvPr id="39" name="Picture 38" descr="Triple S.jpg"/>
          <p:cNvPicPr/>
          <p:nvPr/>
        </p:nvPicPr>
        <p:blipFill>
          <a:blip r:embed="rId25" cstate="print"/>
          <a:stretch>
            <a:fillRect/>
          </a:stretch>
        </p:blipFill>
        <p:spPr>
          <a:xfrm>
            <a:off x="2873973" y="3778982"/>
            <a:ext cx="1260872" cy="373218"/>
          </a:xfrm>
          <a:prstGeom prst="rect">
            <a:avLst/>
          </a:prstGeom>
        </p:spPr>
      </p:pic>
      <p:pic>
        <p:nvPicPr>
          <p:cNvPr id="40" name="Picture 39" descr="SACRR Logo large.jpg"/>
          <p:cNvPicPr/>
          <p:nvPr/>
        </p:nvPicPr>
        <p:blipFill>
          <a:blip r:embed="rId26" cstate="print"/>
          <a:stretch>
            <a:fillRect/>
          </a:stretch>
        </p:blipFill>
        <p:spPr>
          <a:xfrm>
            <a:off x="7343157" y="2148146"/>
            <a:ext cx="629933" cy="554232"/>
          </a:xfrm>
          <a:prstGeom prst="rect">
            <a:avLst/>
          </a:prstGeom>
        </p:spPr>
      </p:pic>
      <p:pic>
        <p:nvPicPr>
          <p:cNvPr id="41" name="Picture 7" descr="http://www.portsanantonio.us/StoreImages/logos/FIESTA_logo.gif"/>
          <p:cNvPicPr>
            <a:picLocks noChangeAspect="1" noChangeArrowheads="1"/>
          </p:cNvPicPr>
          <p:nvPr/>
        </p:nvPicPr>
        <p:blipFill>
          <a:blip r:embed="rId27" cstate="print"/>
          <a:srcRect/>
          <a:stretch>
            <a:fillRect/>
          </a:stretch>
        </p:blipFill>
        <p:spPr bwMode="auto">
          <a:xfrm>
            <a:off x="2172816" y="4227906"/>
            <a:ext cx="630263" cy="529421"/>
          </a:xfrm>
          <a:prstGeom prst="rect">
            <a:avLst/>
          </a:prstGeom>
          <a:noFill/>
        </p:spPr>
      </p:pic>
      <p:pic>
        <p:nvPicPr>
          <p:cNvPr id="43" name="Picture 4" descr="http://www.mmdequipment.com/images/mmde-logo-home.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109668" y="292821"/>
            <a:ext cx="408089" cy="46638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264362" y="419087"/>
            <a:ext cx="725510" cy="31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 descr="File:USAF logo.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863631" y="150651"/>
            <a:ext cx="821528" cy="6892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ttp://www.govconexecutive.com/wp-content/uploads/2012/01/GeneralDynamics.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326163" y="4621317"/>
            <a:ext cx="736553" cy="58579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http://www.boozallen.com/media/image/bah-share-default-icon-512.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288976" y="923078"/>
            <a:ext cx="459693" cy="45969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140734" y="2255191"/>
            <a:ext cx="1018460" cy="340142"/>
          </a:xfrm>
          <a:prstGeom prst="rect">
            <a:avLst/>
          </a:prstGeom>
        </p:spPr>
      </p:pic>
      <p:pic>
        <p:nvPicPr>
          <p:cNvPr id="53" name="Picture 8" descr="http://www.foxcorp.com/media/2012/07/GSA-logo_blue.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678378" y="355841"/>
            <a:ext cx="329066" cy="34034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Avance logo"/>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746398" y="397596"/>
            <a:ext cx="977828" cy="33718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Intertek Carnot Emission Services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61328" y="1166650"/>
            <a:ext cx="838922" cy="38950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access.mcri.com/radiance_logo.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774697" y="3012611"/>
            <a:ext cx="1054992" cy="21847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https://qubitconference.com/images/pageitem_164.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642356" y="1513890"/>
            <a:ext cx="795251" cy="29053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http://www.portsanantonio.us/storeimages/Oldcastle_Materials_logo.png"/>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179791" y="538769"/>
            <a:ext cx="517728" cy="524512"/>
          </a:xfrm>
          <a:prstGeom prst="rect">
            <a:avLst/>
          </a:prstGeom>
          <a:noFill/>
          <a:ln>
            <a:noFill/>
          </a:ln>
        </p:spPr>
      </p:pic>
      <p:pic>
        <p:nvPicPr>
          <p:cNvPr id="60" name="Picture 2" descr="Image result for toyota tsusho logo"/>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401076" y="1207497"/>
            <a:ext cx="1070091" cy="3505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rac logo"/>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176345" y="3817523"/>
            <a:ext cx="1353756" cy="296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xas Health &amp; Human Services logo"/>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254665" y="3628410"/>
            <a:ext cx="1245275" cy="4566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st San Antonio Chamber of Commerce logo"/>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4057293" y="4612556"/>
            <a:ext cx="659359" cy="5101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TCO Companies logo"/>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583026" y="95612"/>
            <a:ext cx="805730" cy="7795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iable Staffing Corporation logo"/>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738212" y="876262"/>
            <a:ext cx="1000125" cy="2786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afran logo"/>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606512" y="1232440"/>
            <a:ext cx="1071563" cy="2571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pTech (Operational Technologies Corporation logo"/>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647327" y="4015513"/>
            <a:ext cx="1465977" cy="26876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j sanchez general contractor logo"/>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689857" y="1513890"/>
            <a:ext cx="1428750" cy="29289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aas Group International logo"/>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211649" y="3219312"/>
            <a:ext cx="759969" cy="67552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an Antonio Fire Department logo"/>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317905" y="2026051"/>
            <a:ext cx="456792" cy="53597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CDI Technology Services logo"/>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281612" y="3993107"/>
            <a:ext cx="719388" cy="41964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Bhate Associates logo"/>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756835" y="3050046"/>
            <a:ext cx="921544"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ir Methods"/>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890611" y="4379439"/>
            <a:ext cx="1325997" cy="26626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A &amp; D Tests logo"/>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184052" y="1946780"/>
            <a:ext cx="950119" cy="20716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Image result for bario aviation logo"/>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6941850" y="777741"/>
            <a:ext cx="1068878" cy="47565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descr="IAS Logistics"/>
          <p:cNvPicPr/>
          <p:nvPr/>
        </p:nvPicPr>
        <p:blipFill>
          <a:blip r:embed="rId55">
            <a:extLst>
              <a:ext uri="{28A0092B-C50C-407E-A947-70E740481C1C}">
                <a14:useLocalDpi xmlns:a14="http://schemas.microsoft.com/office/drawing/2010/main" val="0"/>
              </a:ext>
            </a:extLst>
          </a:blip>
          <a:srcRect/>
          <a:stretch>
            <a:fillRect/>
          </a:stretch>
        </p:blipFill>
        <p:spPr bwMode="auto">
          <a:xfrm>
            <a:off x="6518823" y="3355597"/>
            <a:ext cx="553879" cy="501114"/>
          </a:xfrm>
          <a:prstGeom prst="rect">
            <a:avLst/>
          </a:prstGeom>
          <a:noFill/>
          <a:ln>
            <a:noFill/>
          </a:ln>
        </p:spPr>
      </p:pic>
      <p:pic>
        <p:nvPicPr>
          <p:cNvPr id="2050" name="Picture 2" descr="Kelly Distribution Center AECOM logo"/>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7073615" y="16003"/>
            <a:ext cx="934115" cy="2966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upload.wikimedia.org/wikipedia/en/thumb/f/fa/Conduent_logo.svg/1280px-Conduent_logo.svg.png"/>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3060739" y="46673"/>
            <a:ext cx="924375" cy="2390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OMAXIS logo"/>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7072701" y="1811842"/>
            <a:ext cx="971550" cy="269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an Antonio Federal Credit Union logo"/>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908590" y="4683461"/>
            <a:ext cx="889556" cy="4257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an Antonio Water System logo"/>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7231014" y="1325073"/>
            <a:ext cx="740604" cy="42320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www.insidermonkey.com/blog/wp-content/uploads/2013/04/xpo-logistics-logo-in-jpeg.jpg"/>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5911560" y="4905482"/>
            <a:ext cx="1450343" cy="21032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descr="Image result for Salient CRGT, Inc. logo"/>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5443606" y="386850"/>
            <a:ext cx="1139516" cy="169819"/>
          </a:xfrm>
          <a:prstGeom prst="rect">
            <a:avLst/>
          </a:prstGeom>
          <a:noFill/>
          <a:ln>
            <a:noFill/>
          </a:ln>
        </p:spPr>
      </p:pic>
    </p:spTree>
    <p:extLst>
      <p:ext uri="{BB962C8B-B14F-4D97-AF65-F5344CB8AC3E}">
        <p14:creationId xmlns:p14="http://schemas.microsoft.com/office/powerpoint/2010/main" val="339604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400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2000"/>
                                        <p:tgtEl>
                                          <p:spTgt spid="12292"/>
                                        </p:tgtEl>
                                      </p:cBhvr>
                                    </p:animEffect>
                                    <p:anim calcmode="lin" valueType="num">
                                      <p:cBhvr>
                                        <p:cTn id="13" dur="2000" fill="hold"/>
                                        <p:tgtEl>
                                          <p:spTgt spid="12292"/>
                                        </p:tgtEl>
                                        <p:attrNameLst>
                                          <p:attrName>ppt_x</p:attrName>
                                        </p:attrNameLst>
                                      </p:cBhvr>
                                      <p:tavLst>
                                        <p:tav tm="0">
                                          <p:val>
                                            <p:strVal val="#ppt_x"/>
                                          </p:val>
                                        </p:tav>
                                        <p:tav tm="100000">
                                          <p:val>
                                            <p:strVal val="#ppt_x"/>
                                          </p:val>
                                        </p:tav>
                                      </p:tavLst>
                                    </p:anim>
                                    <p:anim calcmode="lin" valueType="num">
                                      <p:cBhvr>
                                        <p:cTn id="14" dur="2000" fill="hold"/>
                                        <p:tgtEl>
                                          <p:spTgt spid="1229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4000"/>
                                  </p:stCondLst>
                                  <p:childTnLst>
                                    <p:set>
                                      <p:cBhvr>
                                        <p:cTn id="21" dur="1" fill="hold">
                                          <p:stCondLst>
                                            <p:cond delay="0"/>
                                          </p:stCondLst>
                                        </p:cTn>
                                        <p:tgtEl>
                                          <p:spTgt spid="12296"/>
                                        </p:tgtEl>
                                        <p:attrNameLst>
                                          <p:attrName>style.visibility</p:attrName>
                                        </p:attrNameLst>
                                      </p:cBhvr>
                                      <p:to>
                                        <p:strVal val="visible"/>
                                      </p:to>
                                    </p:set>
                                    <p:animEffect transition="in" filter="fade">
                                      <p:cBhvr>
                                        <p:cTn id="22" dur="2000"/>
                                        <p:tgtEl>
                                          <p:spTgt spid="12296"/>
                                        </p:tgtEl>
                                      </p:cBhvr>
                                    </p:animEffect>
                                    <p:anim calcmode="lin" valueType="num">
                                      <p:cBhvr>
                                        <p:cTn id="23" dur="2000" fill="hold"/>
                                        <p:tgtEl>
                                          <p:spTgt spid="12296"/>
                                        </p:tgtEl>
                                        <p:attrNameLst>
                                          <p:attrName>ppt_x</p:attrName>
                                        </p:attrNameLst>
                                      </p:cBhvr>
                                      <p:tavLst>
                                        <p:tav tm="0">
                                          <p:val>
                                            <p:strVal val="#ppt_x"/>
                                          </p:val>
                                        </p:tav>
                                        <p:tav tm="100000">
                                          <p:val>
                                            <p:strVal val="#ppt_x"/>
                                          </p:val>
                                        </p:tav>
                                      </p:tavLst>
                                    </p:anim>
                                    <p:anim calcmode="lin" valueType="num">
                                      <p:cBhvr>
                                        <p:cTn id="24" dur="2000" fill="hold"/>
                                        <p:tgtEl>
                                          <p:spTgt spid="1229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anim calcmode="lin" valueType="num">
                                      <p:cBhvr>
                                        <p:cTn id="28" dur="2000" fill="hold"/>
                                        <p:tgtEl>
                                          <p:spTgt spid="11"/>
                                        </p:tgtEl>
                                        <p:attrNameLst>
                                          <p:attrName>ppt_x</p:attrName>
                                        </p:attrNameLst>
                                      </p:cBhvr>
                                      <p:tavLst>
                                        <p:tav tm="0">
                                          <p:val>
                                            <p:strVal val="#ppt_x"/>
                                          </p:val>
                                        </p:tav>
                                        <p:tav tm="100000">
                                          <p:val>
                                            <p:strVal val="#ppt_x"/>
                                          </p:val>
                                        </p:tav>
                                      </p:tavLst>
                                    </p:anim>
                                    <p:anim calcmode="lin" valueType="num">
                                      <p:cBhvr>
                                        <p:cTn id="29" dur="2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4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ppt_x</p:attrName>
                                        </p:attrNameLst>
                                      </p:cBhvr>
                                      <p:tavLst>
                                        <p:tav tm="0">
                                          <p:val>
                                            <p:strVal val="#ppt_x"/>
                                          </p:val>
                                        </p:tav>
                                        <p:tav tm="100000">
                                          <p:val>
                                            <p:strVal val="#ppt_x"/>
                                          </p:val>
                                        </p:tav>
                                      </p:tavLst>
                                    </p:anim>
                                    <p:anim calcmode="lin" valueType="num">
                                      <p:cBhvr>
                                        <p:cTn id="34" dur="2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4000"/>
                                  </p:stCondLst>
                                  <p:childTnLst>
                                    <p:set>
                                      <p:cBhvr>
                                        <p:cTn id="36" dur="1" fill="hold">
                                          <p:stCondLst>
                                            <p:cond delay="0"/>
                                          </p:stCondLst>
                                        </p:cTn>
                                        <p:tgtEl>
                                          <p:spTgt spid="12294"/>
                                        </p:tgtEl>
                                        <p:attrNameLst>
                                          <p:attrName>style.visibility</p:attrName>
                                        </p:attrNameLst>
                                      </p:cBhvr>
                                      <p:to>
                                        <p:strVal val="visible"/>
                                      </p:to>
                                    </p:set>
                                    <p:animEffect transition="in" filter="fade">
                                      <p:cBhvr>
                                        <p:cTn id="37" dur="2000"/>
                                        <p:tgtEl>
                                          <p:spTgt spid="12294"/>
                                        </p:tgtEl>
                                      </p:cBhvr>
                                    </p:animEffect>
                                    <p:anim calcmode="lin" valueType="num">
                                      <p:cBhvr>
                                        <p:cTn id="38" dur="2000" fill="hold"/>
                                        <p:tgtEl>
                                          <p:spTgt spid="12294"/>
                                        </p:tgtEl>
                                        <p:attrNameLst>
                                          <p:attrName>ppt_x</p:attrName>
                                        </p:attrNameLst>
                                      </p:cBhvr>
                                      <p:tavLst>
                                        <p:tav tm="0">
                                          <p:val>
                                            <p:strVal val="#ppt_x"/>
                                          </p:val>
                                        </p:tav>
                                        <p:tav tm="100000">
                                          <p:val>
                                            <p:strVal val="#ppt_x"/>
                                          </p:val>
                                        </p:tav>
                                      </p:tavLst>
                                    </p:anim>
                                    <p:anim calcmode="lin" valueType="num">
                                      <p:cBhvr>
                                        <p:cTn id="39" dur="2000" fill="hold"/>
                                        <p:tgtEl>
                                          <p:spTgt spid="1229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0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anim calcmode="lin" valueType="num">
                                      <p:cBhvr>
                                        <p:cTn id="43" dur="2000" fill="hold"/>
                                        <p:tgtEl>
                                          <p:spTgt spid="10"/>
                                        </p:tgtEl>
                                        <p:attrNameLst>
                                          <p:attrName>ppt_x</p:attrName>
                                        </p:attrNameLst>
                                      </p:cBhvr>
                                      <p:tavLst>
                                        <p:tav tm="0">
                                          <p:val>
                                            <p:strVal val="#ppt_x"/>
                                          </p:val>
                                        </p:tav>
                                        <p:tav tm="100000">
                                          <p:val>
                                            <p:strVal val="#ppt_x"/>
                                          </p:val>
                                        </p:tav>
                                      </p:tavLst>
                                    </p:anim>
                                    <p:anim calcmode="lin" valueType="num">
                                      <p:cBhvr>
                                        <p:cTn id="44" dur="2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40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anim calcmode="lin" valueType="num">
                                      <p:cBhvr>
                                        <p:cTn id="48" dur="2000" fill="hold"/>
                                        <p:tgtEl>
                                          <p:spTgt spid="9"/>
                                        </p:tgtEl>
                                        <p:attrNameLst>
                                          <p:attrName>ppt_x</p:attrName>
                                        </p:attrNameLst>
                                      </p:cBhvr>
                                      <p:tavLst>
                                        <p:tav tm="0">
                                          <p:val>
                                            <p:strVal val="#ppt_x"/>
                                          </p:val>
                                        </p:tav>
                                        <p:tav tm="100000">
                                          <p:val>
                                            <p:strVal val="#ppt_x"/>
                                          </p:val>
                                        </p:tav>
                                      </p:tavLst>
                                    </p:anim>
                                    <p:anim calcmode="lin" valueType="num">
                                      <p:cBhvr>
                                        <p:cTn id="49" dur="2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4000"/>
                                  </p:stCondLst>
                                  <p:childTnLst>
                                    <p:set>
                                      <p:cBhvr>
                                        <p:cTn id="51" dur="1" fill="hold">
                                          <p:stCondLst>
                                            <p:cond delay="0"/>
                                          </p:stCondLst>
                                        </p:cTn>
                                        <p:tgtEl>
                                          <p:spTgt spid="9218"/>
                                        </p:tgtEl>
                                        <p:attrNameLst>
                                          <p:attrName>style.visibility</p:attrName>
                                        </p:attrNameLst>
                                      </p:cBhvr>
                                      <p:to>
                                        <p:strVal val="visible"/>
                                      </p:to>
                                    </p:set>
                                    <p:animEffect transition="in" filter="fade">
                                      <p:cBhvr>
                                        <p:cTn id="52" dur="2000"/>
                                        <p:tgtEl>
                                          <p:spTgt spid="9218"/>
                                        </p:tgtEl>
                                      </p:cBhvr>
                                    </p:animEffect>
                                    <p:anim calcmode="lin" valueType="num">
                                      <p:cBhvr>
                                        <p:cTn id="53" dur="2000" fill="hold"/>
                                        <p:tgtEl>
                                          <p:spTgt spid="9218"/>
                                        </p:tgtEl>
                                        <p:attrNameLst>
                                          <p:attrName>ppt_x</p:attrName>
                                        </p:attrNameLst>
                                      </p:cBhvr>
                                      <p:tavLst>
                                        <p:tav tm="0">
                                          <p:val>
                                            <p:strVal val="#ppt_x"/>
                                          </p:val>
                                        </p:tav>
                                        <p:tav tm="100000">
                                          <p:val>
                                            <p:strVal val="#ppt_x"/>
                                          </p:val>
                                        </p:tav>
                                      </p:tavLst>
                                    </p:anim>
                                    <p:anim calcmode="lin" valueType="num">
                                      <p:cBhvr>
                                        <p:cTn id="54" dur="2000" fill="hold"/>
                                        <p:tgtEl>
                                          <p:spTgt spid="92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4000"/>
                                  </p:stCondLst>
                                  <p:childTnLst>
                                    <p:set>
                                      <p:cBhvr>
                                        <p:cTn id="56" dur="1" fill="hold">
                                          <p:stCondLst>
                                            <p:cond delay="0"/>
                                          </p:stCondLst>
                                        </p:cTn>
                                        <p:tgtEl>
                                          <p:spTgt spid="9220"/>
                                        </p:tgtEl>
                                        <p:attrNameLst>
                                          <p:attrName>style.visibility</p:attrName>
                                        </p:attrNameLst>
                                      </p:cBhvr>
                                      <p:to>
                                        <p:strVal val="visible"/>
                                      </p:to>
                                    </p:set>
                                    <p:animEffect transition="in" filter="fade">
                                      <p:cBhvr>
                                        <p:cTn id="57" dur="2000"/>
                                        <p:tgtEl>
                                          <p:spTgt spid="9220"/>
                                        </p:tgtEl>
                                      </p:cBhvr>
                                    </p:animEffect>
                                    <p:anim calcmode="lin" valueType="num">
                                      <p:cBhvr>
                                        <p:cTn id="58" dur="2000" fill="hold"/>
                                        <p:tgtEl>
                                          <p:spTgt spid="9220"/>
                                        </p:tgtEl>
                                        <p:attrNameLst>
                                          <p:attrName>ppt_x</p:attrName>
                                        </p:attrNameLst>
                                      </p:cBhvr>
                                      <p:tavLst>
                                        <p:tav tm="0">
                                          <p:val>
                                            <p:strVal val="#ppt_x"/>
                                          </p:val>
                                        </p:tav>
                                        <p:tav tm="100000">
                                          <p:val>
                                            <p:strVal val="#ppt_x"/>
                                          </p:val>
                                        </p:tav>
                                      </p:tavLst>
                                    </p:anim>
                                    <p:anim calcmode="lin" valueType="num">
                                      <p:cBhvr>
                                        <p:cTn id="59" dur="2000" fill="hold"/>
                                        <p:tgtEl>
                                          <p:spTgt spid="922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4000"/>
                                  </p:stCondLst>
                                  <p:childTnLst>
                                    <p:set>
                                      <p:cBhvr>
                                        <p:cTn id="61" dur="1" fill="hold">
                                          <p:stCondLst>
                                            <p:cond delay="0"/>
                                          </p:stCondLst>
                                        </p:cTn>
                                        <p:tgtEl>
                                          <p:spTgt spid="9232"/>
                                        </p:tgtEl>
                                        <p:attrNameLst>
                                          <p:attrName>style.visibility</p:attrName>
                                        </p:attrNameLst>
                                      </p:cBhvr>
                                      <p:to>
                                        <p:strVal val="visible"/>
                                      </p:to>
                                    </p:set>
                                    <p:animEffect transition="in" filter="fade">
                                      <p:cBhvr>
                                        <p:cTn id="62" dur="2000"/>
                                        <p:tgtEl>
                                          <p:spTgt spid="9232"/>
                                        </p:tgtEl>
                                      </p:cBhvr>
                                    </p:animEffect>
                                    <p:anim calcmode="lin" valueType="num">
                                      <p:cBhvr>
                                        <p:cTn id="63" dur="2000" fill="hold"/>
                                        <p:tgtEl>
                                          <p:spTgt spid="9232"/>
                                        </p:tgtEl>
                                        <p:attrNameLst>
                                          <p:attrName>ppt_x</p:attrName>
                                        </p:attrNameLst>
                                      </p:cBhvr>
                                      <p:tavLst>
                                        <p:tav tm="0">
                                          <p:val>
                                            <p:strVal val="#ppt_x"/>
                                          </p:val>
                                        </p:tav>
                                        <p:tav tm="100000">
                                          <p:val>
                                            <p:strVal val="#ppt_x"/>
                                          </p:val>
                                        </p:tav>
                                      </p:tavLst>
                                    </p:anim>
                                    <p:anim calcmode="lin" valueType="num">
                                      <p:cBhvr>
                                        <p:cTn id="64" dur="2000" fill="hold"/>
                                        <p:tgtEl>
                                          <p:spTgt spid="923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4000"/>
                                  </p:stCondLst>
                                  <p:childTnLst>
                                    <p:set>
                                      <p:cBhvr>
                                        <p:cTn id="66" dur="1" fill="hold">
                                          <p:stCondLst>
                                            <p:cond delay="0"/>
                                          </p:stCondLst>
                                        </p:cTn>
                                        <p:tgtEl>
                                          <p:spTgt spid="9226"/>
                                        </p:tgtEl>
                                        <p:attrNameLst>
                                          <p:attrName>style.visibility</p:attrName>
                                        </p:attrNameLst>
                                      </p:cBhvr>
                                      <p:to>
                                        <p:strVal val="visible"/>
                                      </p:to>
                                    </p:set>
                                    <p:animEffect transition="in" filter="fade">
                                      <p:cBhvr>
                                        <p:cTn id="67" dur="2000"/>
                                        <p:tgtEl>
                                          <p:spTgt spid="9226"/>
                                        </p:tgtEl>
                                      </p:cBhvr>
                                    </p:animEffect>
                                    <p:anim calcmode="lin" valueType="num">
                                      <p:cBhvr>
                                        <p:cTn id="68" dur="2000" fill="hold"/>
                                        <p:tgtEl>
                                          <p:spTgt spid="9226"/>
                                        </p:tgtEl>
                                        <p:attrNameLst>
                                          <p:attrName>ppt_x</p:attrName>
                                        </p:attrNameLst>
                                      </p:cBhvr>
                                      <p:tavLst>
                                        <p:tav tm="0">
                                          <p:val>
                                            <p:strVal val="#ppt_x"/>
                                          </p:val>
                                        </p:tav>
                                        <p:tav tm="100000">
                                          <p:val>
                                            <p:strVal val="#ppt_x"/>
                                          </p:val>
                                        </p:tav>
                                      </p:tavLst>
                                    </p:anim>
                                    <p:anim calcmode="lin" valueType="num">
                                      <p:cBhvr>
                                        <p:cTn id="69" dur="2000" fill="hold"/>
                                        <p:tgtEl>
                                          <p:spTgt spid="922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4000"/>
                                  </p:stCondLst>
                                  <p:childTnLst>
                                    <p:set>
                                      <p:cBhvr>
                                        <p:cTn id="71" dur="1" fill="hold">
                                          <p:stCondLst>
                                            <p:cond delay="0"/>
                                          </p:stCondLst>
                                        </p:cTn>
                                        <p:tgtEl>
                                          <p:spTgt spid="9234"/>
                                        </p:tgtEl>
                                        <p:attrNameLst>
                                          <p:attrName>style.visibility</p:attrName>
                                        </p:attrNameLst>
                                      </p:cBhvr>
                                      <p:to>
                                        <p:strVal val="visible"/>
                                      </p:to>
                                    </p:set>
                                    <p:animEffect transition="in" filter="fade">
                                      <p:cBhvr>
                                        <p:cTn id="72" dur="2000"/>
                                        <p:tgtEl>
                                          <p:spTgt spid="9234"/>
                                        </p:tgtEl>
                                      </p:cBhvr>
                                    </p:animEffect>
                                    <p:anim calcmode="lin" valueType="num">
                                      <p:cBhvr>
                                        <p:cTn id="73" dur="2000" fill="hold"/>
                                        <p:tgtEl>
                                          <p:spTgt spid="9234"/>
                                        </p:tgtEl>
                                        <p:attrNameLst>
                                          <p:attrName>ppt_x</p:attrName>
                                        </p:attrNameLst>
                                      </p:cBhvr>
                                      <p:tavLst>
                                        <p:tav tm="0">
                                          <p:val>
                                            <p:strVal val="#ppt_x"/>
                                          </p:val>
                                        </p:tav>
                                        <p:tav tm="100000">
                                          <p:val>
                                            <p:strVal val="#ppt_x"/>
                                          </p:val>
                                        </p:tav>
                                      </p:tavLst>
                                    </p:anim>
                                    <p:anim calcmode="lin" valueType="num">
                                      <p:cBhvr>
                                        <p:cTn id="74" dur="2000" fill="hold"/>
                                        <p:tgtEl>
                                          <p:spTgt spid="923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4000"/>
                                  </p:stCondLst>
                                  <p:childTnLst>
                                    <p:set>
                                      <p:cBhvr>
                                        <p:cTn id="76" dur="1" fill="hold">
                                          <p:stCondLst>
                                            <p:cond delay="0"/>
                                          </p:stCondLst>
                                        </p:cTn>
                                        <p:tgtEl>
                                          <p:spTgt spid="1047"/>
                                        </p:tgtEl>
                                        <p:attrNameLst>
                                          <p:attrName>style.visibility</p:attrName>
                                        </p:attrNameLst>
                                      </p:cBhvr>
                                      <p:to>
                                        <p:strVal val="visible"/>
                                      </p:to>
                                    </p:set>
                                    <p:animEffect transition="in" filter="fade">
                                      <p:cBhvr>
                                        <p:cTn id="77" dur="2000"/>
                                        <p:tgtEl>
                                          <p:spTgt spid="1047"/>
                                        </p:tgtEl>
                                      </p:cBhvr>
                                    </p:animEffect>
                                    <p:anim calcmode="lin" valueType="num">
                                      <p:cBhvr>
                                        <p:cTn id="78" dur="2000" fill="hold"/>
                                        <p:tgtEl>
                                          <p:spTgt spid="1047"/>
                                        </p:tgtEl>
                                        <p:attrNameLst>
                                          <p:attrName>ppt_x</p:attrName>
                                        </p:attrNameLst>
                                      </p:cBhvr>
                                      <p:tavLst>
                                        <p:tav tm="0">
                                          <p:val>
                                            <p:strVal val="#ppt_x"/>
                                          </p:val>
                                        </p:tav>
                                        <p:tav tm="100000">
                                          <p:val>
                                            <p:strVal val="#ppt_x"/>
                                          </p:val>
                                        </p:tav>
                                      </p:tavLst>
                                    </p:anim>
                                    <p:anim calcmode="lin" valueType="num">
                                      <p:cBhvr>
                                        <p:cTn id="79" dur="2000" fill="hold"/>
                                        <p:tgtEl>
                                          <p:spTgt spid="104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4000"/>
                                  </p:stCondLst>
                                  <p:childTnLst>
                                    <p:set>
                                      <p:cBhvr>
                                        <p:cTn id="81" dur="1" fill="hold">
                                          <p:stCondLst>
                                            <p:cond delay="0"/>
                                          </p:stCondLst>
                                        </p:cTn>
                                        <p:tgtEl>
                                          <p:spTgt spid="1049"/>
                                        </p:tgtEl>
                                        <p:attrNameLst>
                                          <p:attrName>style.visibility</p:attrName>
                                        </p:attrNameLst>
                                      </p:cBhvr>
                                      <p:to>
                                        <p:strVal val="visible"/>
                                      </p:to>
                                    </p:set>
                                    <p:animEffect transition="in" filter="fade">
                                      <p:cBhvr>
                                        <p:cTn id="82" dur="2000"/>
                                        <p:tgtEl>
                                          <p:spTgt spid="1049"/>
                                        </p:tgtEl>
                                      </p:cBhvr>
                                    </p:animEffect>
                                    <p:anim calcmode="lin" valueType="num">
                                      <p:cBhvr>
                                        <p:cTn id="83" dur="2000" fill="hold"/>
                                        <p:tgtEl>
                                          <p:spTgt spid="1049"/>
                                        </p:tgtEl>
                                        <p:attrNameLst>
                                          <p:attrName>ppt_x</p:attrName>
                                        </p:attrNameLst>
                                      </p:cBhvr>
                                      <p:tavLst>
                                        <p:tav tm="0">
                                          <p:val>
                                            <p:strVal val="#ppt_x"/>
                                          </p:val>
                                        </p:tav>
                                        <p:tav tm="100000">
                                          <p:val>
                                            <p:strVal val="#ppt_x"/>
                                          </p:val>
                                        </p:tav>
                                      </p:tavLst>
                                    </p:anim>
                                    <p:anim calcmode="lin" valueType="num">
                                      <p:cBhvr>
                                        <p:cTn id="84" dur="2000" fill="hold"/>
                                        <p:tgtEl>
                                          <p:spTgt spid="1049"/>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400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2000"/>
                                        <p:tgtEl>
                                          <p:spTgt spid="33"/>
                                        </p:tgtEl>
                                      </p:cBhvr>
                                    </p:animEffect>
                                    <p:anim calcmode="lin" valueType="num">
                                      <p:cBhvr>
                                        <p:cTn id="88" dur="2000" fill="hold"/>
                                        <p:tgtEl>
                                          <p:spTgt spid="33"/>
                                        </p:tgtEl>
                                        <p:attrNameLst>
                                          <p:attrName>ppt_x</p:attrName>
                                        </p:attrNameLst>
                                      </p:cBhvr>
                                      <p:tavLst>
                                        <p:tav tm="0">
                                          <p:val>
                                            <p:strVal val="#ppt_x"/>
                                          </p:val>
                                        </p:tav>
                                        <p:tav tm="100000">
                                          <p:val>
                                            <p:strVal val="#ppt_x"/>
                                          </p:val>
                                        </p:tav>
                                      </p:tavLst>
                                    </p:anim>
                                    <p:anim calcmode="lin" valueType="num">
                                      <p:cBhvr>
                                        <p:cTn id="89" dur="2000" fill="hold"/>
                                        <p:tgtEl>
                                          <p:spTgt spid="3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4000"/>
                                  </p:stCondLst>
                                  <p:childTnLst>
                                    <p:set>
                                      <p:cBhvr>
                                        <p:cTn id="91" dur="1" fill="hold">
                                          <p:stCondLst>
                                            <p:cond delay="0"/>
                                          </p:stCondLst>
                                        </p:cTn>
                                        <p:tgtEl>
                                          <p:spTgt spid="1026"/>
                                        </p:tgtEl>
                                        <p:attrNameLst>
                                          <p:attrName>style.visibility</p:attrName>
                                        </p:attrNameLst>
                                      </p:cBhvr>
                                      <p:to>
                                        <p:strVal val="visible"/>
                                      </p:to>
                                    </p:set>
                                    <p:animEffect transition="in" filter="fade">
                                      <p:cBhvr>
                                        <p:cTn id="92" dur="2000"/>
                                        <p:tgtEl>
                                          <p:spTgt spid="1026"/>
                                        </p:tgtEl>
                                      </p:cBhvr>
                                    </p:animEffect>
                                    <p:anim calcmode="lin" valueType="num">
                                      <p:cBhvr>
                                        <p:cTn id="93" dur="2000" fill="hold"/>
                                        <p:tgtEl>
                                          <p:spTgt spid="1026"/>
                                        </p:tgtEl>
                                        <p:attrNameLst>
                                          <p:attrName>ppt_x</p:attrName>
                                        </p:attrNameLst>
                                      </p:cBhvr>
                                      <p:tavLst>
                                        <p:tav tm="0">
                                          <p:val>
                                            <p:strVal val="#ppt_x"/>
                                          </p:val>
                                        </p:tav>
                                        <p:tav tm="100000">
                                          <p:val>
                                            <p:strVal val="#ppt_x"/>
                                          </p:val>
                                        </p:tav>
                                      </p:tavLst>
                                    </p:anim>
                                    <p:anim calcmode="lin" valueType="num">
                                      <p:cBhvr>
                                        <p:cTn id="94" dur="2000" fill="hold"/>
                                        <p:tgtEl>
                                          <p:spTgt spid="1026"/>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400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2000"/>
                                        <p:tgtEl>
                                          <p:spTgt spid="40"/>
                                        </p:tgtEl>
                                      </p:cBhvr>
                                    </p:animEffect>
                                    <p:anim calcmode="lin" valueType="num">
                                      <p:cBhvr>
                                        <p:cTn id="98" dur="2000" fill="hold"/>
                                        <p:tgtEl>
                                          <p:spTgt spid="40"/>
                                        </p:tgtEl>
                                        <p:attrNameLst>
                                          <p:attrName>ppt_x</p:attrName>
                                        </p:attrNameLst>
                                      </p:cBhvr>
                                      <p:tavLst>
                                        <p:tav tm="0">
                                          <p:val>
                                            <p:strVal val="#ppt_x"/>
                                          </p:val>
                                        </p:tav>
                                        <p:tav tm="100000">
                                          <p:val>
                                            <p:strVal val="#ppt_x"/>
                                          </p:val>
                                        </p:tav>
                                      </p:tavLst>
                                    </p:anim>
                                    <p:anim calcmode="lin" valueType="num">
                                      <p:cBhvr>
                                        <p:cTn id="99" dur="2000" fill="hold"/>
                                        <p:tgtEl>
                                          <p:spTgt spid="40"/>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400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2000"/>
                                        <p:tgtEl>
                                          <p:spTgt spid="41"/>
                                        </p:tgtEl>
                                      </p:cBhvr>
                                    </p:animEffect>
                                    <p:anim calcmode="lin" valueType="num">
                                      <p:cBhvr>
                                        <p:cTn id="103" dur="2000" fill="hold"/>
                                        <p:tgtEl>
                                          <p:spTgt spid="41"/>
                                        </p:tgtEl>
                                        <p:attrNameLst>
                                          <p:attrName>ppt_x</p:attrName>
                                        </p:attrNameLst>
                                      </p:cBhvr>
                                      <p:tavLst>
                                        <p:tav tm="0">
                                          <p:val>
                                            <p:strVal val="#ppt_x"/>
                                          </p:val>
                                        </p:tav>
                                        <p:tav tm="100000">
                                          <p:val>
                                            <p:strVal val="#ppt_x"/>
                                          </p:val>
                                        </p:tav>
                                      </p:tavLst>
                                    </p:anim>
                                    <p:anim calcmode="lin" valueType="num">
                                      <p:cBhvr>
                                        <p:cTn id="104" dur="2000" fill="hold"/>
                                        <p:tgtEl>
                                          <p:spTgt spid="41"/>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400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2000"/>
                                        <p:tgtEl>
                                          <p:spTgt spid="38"/>
                                        </p:tgtEl>
                                      </p:cBhvr>
                                    </p:animEffect>
                                    <p:anim calcmode="lin" valueType="num">
                                      <p:cBhvr>
                                        <p:cTn id="108" dur="2000" fill="hold"/>
                                        <p:tgtEl>
                                          <p:spTgt spid="38"/>
                                        </p:tgtEl>
                                        <p:attrNameLst>
                                          <p:attrName>ppt_x</p:attrName>
                                        </p:attrNameLst>
                                      </p:cBhvr>
                                      <p:tavLst>
                                        <p:tav tm="0">
                                          <p:val>
                                            <p:strVal val="#ppt_x"/>
                                          </p:val>
                                        </p:tav>
                                        <p:tav tm="100000">
                                          <p:val>
                                            <p:strVal val="#ppt_x"/>
                                          </p:val>
                                        </p:tav>
                                      </p:tavLst>
                                    </p:anim>
                                    <p:anim calcmode="lin" valueType="num">
                                      <p:cBhvr>
                                        <p:cTn id="109" dur="2000" fill="hold"/>
                                        <p:tgtEl>
                                          <p:spTgt spid="38"/>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400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2000"/>
                                        <p:tgtEl>
                                          <p:spTgt spid="39"/>
                                        </p:tgtEl>
                                      </p:cBhvr>
                                    </p:animEffect>
                                    <p:anim calcmode="lin" valueType="num">
                                      <p:cBhvr>
                                        <p:cTn id="113" dur="2000" fill="hold"/>
                                        <p:tgtEl>
                                          <p:spTgt spid="39"/>
                                        </p:tgtEl>
                                        <p:attrNameLst>
                                          <p:attrName>ppt_x</p:attrName>
                                        </p:attrNameLst>
                                      </p:cBhvr>
                                      <p:tavLst>
                                        <p:tav tm="0">
                                          <p:val>
                                            <p:strVal val="#ppt_x"/>
                                          </p:val>
                                        </p:tav>
                                        <p:tav tm="100000">
                                          <p:val>
                                            <p:strVal val="#ppt_x"/>
                                          </p:val>
                                        </p:tav>
                                      </p:tavLst>
                                    </p:anim>
                                    <p:anim calcmode="lin" valueType="num">
                                      <p:cBhvr>
                                        <p:cTn id="114" dur="2000" fill="hold"/>
                                        <p:tgtEl>
                                          <p:spTgt spid="39"/>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400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2000"/>
                                        <p:tgtEl>
                                          <p:spTgt spid="43"/>
                                        </p:tgtEl>
                                      </p:cBhvr>
                                    </p:animEffect>
                                    <p:anim calcmode="lin" valueType="num">
                                      <p:cBhvr>
                                        <p:cTn id="118" dur="2000" fill="hold"/>
                                        <p:tgtEl>
                                          <p:spTgt spid="43"/>
                                        </p:tgtEl>
                                        <p:attrNameLst>
                                          <p:attrName>ppt_x</p:attrName>
                                        </p:attrNameLst>
                                      </p:cBhvr>
                                      <p:tavLst>
                                        <p:tav tm="0">
                                          <p:val>
                                            <p:strVal val="#ppt_x"/>
                                          </p:val>
                                        </p:tav>
                                        <p:tav tm="100000">
                                          <p:val>
                                            <p:strVal val="#ppt_x"/>
                                          </p:val>
                                        </p:tav>
                                      </p:tavLst>
                                    </p:anim>
                                    <p:anim calcmode="lin" valueType="num">
                                      <p:cBhvr>
                                        <p:cTn id="119" dur="2000" fill="hold"/>
                                        <p:tgtEl>
                                          <p:spTgt spid="43"/>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4000"/>
                                  </p:stCondLst>
                                  <p:childTnLst>
                                    <p:set>
                                      <p:cBhvr>
                                        <p:cTn id="121" dur="1" fill="hold">
                                          <p:stCondLst>
                                            <p:cond delay="0"/>
                                          </p:stCondLst>
                                        </p:cTn>
                                        <p:tgtEl>
                                          <p:spTgt spid="44"/>
                                        </p:tgtEl>
                                        <p:attrNameLst>
                                          <p:attrName>style.visibility</p:attrName>
                                        </p:attrNameLst>
                                      </p:cBhvr>
                                      <p:to>
                                        <p:strVal val="visible"/>
                                      </p:to>
                                    </p:set>
                                    <p:animEffect transition="in" filter="fade">
                                      <p:cBhvr>
                                        <p:cTn id="122" dur="2000"/>
                                        <p:tgtEl>
                                          <p:spTgt spid="44"/>
                                        </p:tgtEl>
                                      </p:cBhvr>
                                    </p:animEffect>
                                    <p:anim calcmode="lin" valueType="num">
                                      <p:cBhvr>
                                        <p:cTn id="123" dur="2000" fill="hold"/>
                                        <p:tgtEl>
                                          <p:spTgt spid="44"/>
                                        </p:tgtEl>
                                        <p:attrNameLst>
                                          <p:attrName>ppt_x</p:attrName>
                                        </p:attrNameLst>
                                      </p:cBhvr>
                                      <p:tavLst>
                                        <p:tav tm="0">
                                          <p:val>
                                            <p:strVal val="#ppt_x"/>
                                          </p:val>
                                        </p:tav>
                                        <p:tav tm="100000">
                                          <p:val>
                                            <p:strVal val="#ppt_x"/>
                                          </p:val>
                                        </p:tav>
                                      </p:tavLst>
                                    </p:anim>
                                    <p:anim calcmode="lin" valueType="num">
                                      <p:cBhvr>
                                        <p:cTn id="124" dur="2000" fill="hold"/>
                                        <p:tgtEl>
                                          <p:spTgt spid="44"/>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4000"/>
                                  </p:stCondLst>
                                  <p:childTnLst>
                                    <p:set>
                                      <p:cBhvr>
                                        <p:cTn id="126" dur="1" fill="hold">
                                          <p:stCondLst>
                                            <p:cond delay="0"/>
                                          </p:stCondLst>
                                        </p:cTn>
                                        <p:tgtEl>
                                          <p:spTgt spid="1038"/>
                                        </p:tgtEl>
                                        <p:attrNameLst>
                                          <p:attrName>style.visibility</p:attrName>
                                        </p:attrNameLst>
                                      </p:cBhvr>
                                      <p:to>
                                        <p:strVal val="visible"/>
                                      </p:to>
                                    </p:set>
                                    <p:animEffect transition="in" filter="fade">
                                      <p:cBhvr>
                                        <p:cTn id="127" dur="2000"/>
                                        <p:tgtEl>
                                          <p:spTgt spid="1038"/>
                                        </p:tgtEl>
                                      </p:cBhvr>
                                    </p:animEffect>
                                    <p:anim calcmode="lin" valueType="num">
                                      <p:cBhvr>
                                        <p:cTn id="128" dur="2000" fill="hold"/>
                                        <p:tgtEl>
                                          <p:spTgt spid="1038"/>
                                        </p:tgtEl>
                                        <p:attrNameLst>
                                          <p:attrName>ppt_x</p:attrName>
                                        </p:attrNameLst>
                                      </p:cBhvr>
                                      <p:tavLst>
                                        <p:tav tm="0">
                                          <p:val>
                                            <p:strVal val="#ppt_x"/>
                                          </p:val>
                                        </p:tav>
                                        <p:tav tm="100000">
                                          <p:val>
                                            <p:strVal val="#ppt_x"/>
                                          </p:val>
                                        </p:tav>
                                      </p:tavLst>
                                    </p:anim>
                                    <p:anim calcmode="lin" valueType="num">
                                      <p:cBhvr>
                                        <p:cTn id="129" dur="2000" fill="hold"/>
                                        <p:tgtEl>
                                          <p:spTgt spid="1038"/>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2000"/>
                                  </p:stCondLst>
                                  <p:childTnLst>
                                    <p:set>
                                      <p:cBhvr>
                                        <p:cTn id="131" dur="1" fill="hold">
                                          <p:stCondLst>
                                            <p:cond delay="0"/>
                                          </p:stCondLst>
                                        </p:cTn>
                                        <p:tgtEl>
                                          <p:spTgt spid="48"/>
                                        </p:tgtEl>
                                        <p:attrNameLst>
                                          <p:attrName>style.visibility</p:attrName>
                                        </p:attrNameLst>
                                      </p:cBhvr>
                                      <p:to>
                                        <p:strVal val="visible"/>
                                      </p:to>
                                    </p:set>
                                    <p:animEffect transition="in" filter="fade">
                                      <p:cBhvr>
                                        <p:cTn id="132" dur="1500"/>
                                        <p:tgtEl>
                                          <p:spTgt spid="48"/>
                                        </p:tgtEl>
                                      </p:cBhvr>
                                    </p:animEffect>
                                    <p:anim calcmode="lin" valueType="num">
                                      <p:cBhvr>
                                        <p:cTn id="133" dur="1500" fill="hold"/>
                                        <p:tgtEl>
                                          <p:spTgt spid="48"/>
                                        </p:tgtEl>
                                        <p:attrNameLst>
                                          <p:attrName>ppt_x</p:attrName>
                                        </p:attrNameLst>
                                      </p:cBhvr>
                                      <p:tavLst>
                                        <p:tav tm="0">
                                          <p:val>
                                            <p:strVal val="#ppt_x"/>
                                          </p:val>
                                        </p:tav>
                                        <p:tav tm="100000">
                                          <p:val>
                                            <p:strVal val="#ppt_x"/>
                                          </p:val>
                                        </p:tav>
                                      </p:tavLst>
                                    </p:anim>
                                    <p:anim calcmode="lin" valueType="num">
                                      <p:cBhvr>
                                        <p:cTn id="134" dur="1500" fill="hold"/>
                                        <p:tgtEl>
                                          <p:spTgt spid="48"/>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2000"/>
                                  </p:stCondLst>
                                  <p:childTnLst>
                                    <p:set>
                                      <p:cBhvr>
                                        <p:cTn id="136" dur="1" fill="hold">
                                          <p:stCondLst>
                                            <p:cond delay="0"/>
                                          </p:stCondLst>
                                        </p:cTn>
                                        <p:tgtEl>
                                          <p:spTgt spid="51"/>
                                        </p:tgtEl>
                                        <p:attrNameLst>
                                          <p:attrName>style.visibility</p:attrName>
                                        </p:attrNameLst>
                                      </p:cBhvr>
                                      <p:to>
                                        <p:strVal val="visible"/>
                                      </p:to>
                                    </p:set>
                                    <p:animEffect transition="in" filter="fade">
                                      <p:cBhvr>
                                        <p:cTn id="137" dur="1500"/>
                                        <p:tgtEl>
                                          <p:spTgt spid="51"/>
                                        </p:tgtEl>
                                      </p:cBhvr>
                                    </p:animEffect>
                                    <p:anim calcmode="lin" valueType="num">
                                      <p:cBhvr>
                                        <p:cTn id="138" dur="1500" fill="hold"/>
                                        <p:tgtEl>
                                          <p:spTgt spid="51"/>
                                        </p:tgtEl>
                                        <p:attrNameLst>
                                          <p:attrName>ppt_x</p:attrName>
                                        </p:attrNameLst>
                                      </p:cBhvr>
                                      <p:tavLst>
                                        <p:tav tm="0">
                                          <p:val>
                                            <p:strVal val="#ppt_x"/>
                                          </p:val>
                                        </p:tav>
                                        <p:tav tm="100000">
                                          <p:val>
                                            <p:strVal val="#ppt_x"/>
                                          </p:val>
                                        </p:tav>
                                      </p:tavLst>
                                    </p:anim>
                                    <p:anim calcmode="lin" valueType="num">
                                      <p:cBhvr>
                                        <p:cTn id="139" dur="1500" fill="hold"/>
                                        <p:tgtEl>
                                          <p:spTgt spid="51"/>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2000"/>
                                  </p:stCondLst>
                                  <p:childTnLst>
                                    <p:set>
                                      <p:cBhvr>
                                        <p:cTn id="141" dur="1" fill="hold">
                                          <p:stCondLst>
                                            <p:cond delay="0"/>
                                          </p:stCondLst>
                                        </p:cTn>
                                        <p:tgtEl>
                                          <p:spTgt spid="50"/>
                                        </p:tgtEl>
                                        <p:attrNameLst>
                                          <p:attrName>style.visibility</p:attrName>
                                        </p:attrNameLst>
                                      </p:cBhvr>
                                      <p:to>
                                        <p:strVal val="visible"/>
                                      </p:to>
                                    </p:set>
                                    <p:animEffect transition="in" filter="fade">
                                      <p:cBhvr>
                                        <p:cTn id="142" dur="1500"/>
                                        <p:tgtEl>
                                          <p:spTgt spid="50"/>
                                        </p:tgtEl>
                                      </p:cBhvr>
                                    </p:animEffect>
                                    <p:anim calcmode="lin" valueType="num">
                                      <p:cBhvr>
                                        <p:cTn id="143" dur="1500" fill="hold"/>
                                        <p:tgtEl>
                                          <p:spTgt spid="50"/>
                                        </p:tgtEl>
                                        <p:attrNameLst>
                                          <p:attrName>ppt_x</p:attrName>
                                        </p:attrNameLst>
                                      </p:cBhvr>
                                      <p:tavLst>
                                        <p:tav tm="0">
                                          <p:val>
                                            <p:strVal val="#ppt_x"/>
                                          </p:val>
                                        </p:tav>
                                        <p:tav tm="100000">
                                          <p:val>
                                            <p:strVal val="#ppt_x"/>
                                          </p:val>
                                        </p:tav>
                                      </p:tavLst>
                                    </p:anim>
                                    <p:anim calcmode="lin" valueType="num">
                                      <p:cBhvr>
                                        <p:cTn id="144" dur="1500" fill="hold"/>
                                        <p:tgtEl>
                                          <p:spTgt spid="50"/>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2000"/>
                                  </p:stCondLst>
                                  <p:childTnLst>
                                    <p:set>
                                      <p:cBhvr>
                                        <p:cTn id="146" dur="1" fill="hold">
                                          <p:stCondLst>
                                            <p:cond delay="0"/>
                                          </p:stCondLst>
                                        </p:cTn>
                                        <p:tgtEl>
                                          <p:spTgt spid="52"/>
                                        </p:tgtEl>
                                        <p:attrNameLst>
                                          <p:attrName>style.visibility</p:attrName>
                                        </p:attrNameLst>
                                      </p:cBhvr>
                                      <p:to>
                                        <p:strVal val="visible"/>
                                      </p:to>
                                    </p:set>
                                    <p:animEffect transition="in" filter="fade">
                                      <p:cBhvr>
                                        <p:cTn id="147" dur="1500"/>
                                        <p:tgtEl>
                                          <p:spTgt spid="52"/>
                                        </p:tgtEl>
                                      </p:cBhvr>
                                    </p:animEffect>
                                    <p:anim calcmode="lin" valueType="num">
                                      <p:cBhvr>
                                        <p:cTn id="148" dur="1500" fill="hold"/>
                                        <p:tgtEl>
                                          <p:spTgt spid="52"/>
                                        </p:tgtEl>
                                        <p:attrNameLst>
                                          <p:attrName>ppt_x</p:attrName>
                                        </p:attrNameLst>
                                      </p:cBhvr>
                                      <p:tavLst>
                                        <p:tav tm="0">
                                          <p:val>
                                            <p:strVal val="#ppt_x"/>
                                          </p:val>
                                        </p:tav>
                                        <p:tav tm="100000">
                                          <p:val>
                                            <p:strVal val="#ppt_x"/>
                                          </p:val>
                                        </p:tav>
                                      </p:tavLst>
                                    </p:anim>
                                    <p:anim calcmode="lin" valueType="num">
                                      <p:cBhvr>
                                        <p:cTn id="149" dur="1500" fill="hold"/>
                                        <p:tgtEl>
                                          <p:spTgt spid="52"/>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2000"/>
                                  </p:stCondLst>
                                  <p:childTnLst>
                                    <p:set>
                                      <p:cBhvr>
                                        <p:cTn id="151" dur="1" fill="hold">
                                          <p:stCondLst>
                                            <p:cond delay="0"/>
                                          </p:stCondLst>
                                        </p:cTn>
                                        <p:tgtEl>
                                          <p:spTgt spid="53"/>
                                        </p:tgtEl>
                                        <p:attrNameLst>
                                          <p:attrName>style.visibility</p:attrName>
                                        </p:attrNameLst>
                                      </p:cBhvr>
                                      <p:to>
                                        <p:strVal val="visible"/>
                                      </p:to>
                                    </p:set>
                                    <p:animEffect transition="in" filter="fade">
                                      <p:cBhvr>
                                        <p:cTn id="152" dur="1500"/>
                                        <p:tgtEl>
                                          <p:spTgt spid="53"/>
                                        </p:tgtEl>
                                      </p:cBhvr>
                                    </p:animEffect>
                                    <p:anim calcmode="lin" valueType="num">
                                      <p:cBhvr>
                                        <p:cTn id="153" dur="1500" fill="hold"/>
                                        <p:tgtEl>
                                          <p:spTgt spid="53"/>
                                        </p:tgtEl>
                                        <p:attrNameLst>
                                          <p:attrName>ppt_x</p:attrName>
                                        </p:attrNameLst>
                                      </p:cBhvr>
                                      <p:tavLst>
                                        <p:tav tm="0">
                                          <p:val>
                                            <p:strVal val="#ppt_x"/>
                                          </p:val>
                                        </p:tav>
                                        <p:tav tm="100000">
                                          <p:val>
                                            <p:strVal val="#ppt_x"/>
                                          </p:val>
                                        </p:tav>
                                      </p:tavLst>
                                    </p:anim>
                                    <p:anim calcmode="lin" valueType="num">
                                      <p:cBhvr>
                                        <p:cTn id="154" dur="1500" fill="hold"/>
                                        <p:tgtEl>
                                          <p:spTgt spid="53"/>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2000"/>
                                  </p:stCondLst>
                                  <p:childTnLst>
                                    <p:set>
                                      <p:cBhvr>
                                        <p:cTn id="156" dur="1" fill="hold">
                                          <p:stCondLst>
                                            <p:cond delay="0"/>
                                          </p:stCondLst>
                                        </p:cTn>
                                        <p:tgtEl>
                                          <p:spTgt spid="57"/>
                                        </p:tgtEl>
                                        <p:attrNameLst>
                                          <p:attrName>style.visibility</p:attrName>
                                        </p:attrNameLst>
                                      </p:cBhvr>
                                      <p:to>
                                        <p:strVal val="visible"/>
                                      </p:to>
                                    </p:set>
                                    <p:animEffect transition="in" filter="fade">
                                      <p:cBhvr>
                                        <p:cTn id="157" dur="1500"/>
                                        <p:tgtEl>
                                          <p:spTgt spid="57"/>
                                        </p:tgtEl>
                                      </p:cBhvr>
                                    </p:animEffect>
                                    <p:anim calcmode="lin" valueType="num">
                                      <p:cBhvr>
                                        <p:cTn id="158" dur="1500" fill="hold"/>
                                        <p:tgtEl>
                                          <p:spTgt spid="57"/>
                                        </p:tgtEl>
                                        <p:attrNameLst>
                                          <p:attrName>ppt_x</p:attrName>
                                        </p:attrNameLst>
                                      </p:cBhvr>
                                      <p:tavLst>
                                        <p:tav tm="0">
                                          <p:val>
                                            <p:strVal val="#ppt_x"/>
                                          </p:val>
                                        </p:tav>
                                        <p:tav tm="100000">
                                          <p:val>
                                            <p:strVal val="#ppt_x"/>
                                          </p:val>
                                        </p:tav>
                                      </p:tavLst>
                                    </p:anim>
                                    <p:anim calcmode="lin" valueType="num">
                                      <p:cBhvr>
                                        <p:cTn id="159" dur="1500" fill="hold"/>
                                        <p:tgtEl>
                                          <p:spTgt spid="57"/>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2000"/>
                                  </p:stCondLst>
                                  <p:childTnLst>
                                    <p:set>
                                      <p:cBhvr>
                                        <p:cTn id="161" dur="1" fill="hold">
                                          <p:stCondLst>
                                            <p:cond delay="0"/>
                                          </p:stCondLst>
                                        </p:cTn>
                                        <p:tgtEl>
                                          <p:spTgt spid="56"/>
                                        </p:tgtEl>
                                        <p:attrNameLst>
                                          <p:attrName>style.visibility</p:attrName>
                                        </p:attrNameLst>
                                      </p:cBhvr>
                                      <p:to>
                                        <p:strVal val="visible"/>
                                      </p:to>
                                    </p:set>
                                    <p:animEffect transition="in" filter="fade">
                                      <p:cBhvr>
                                        <p:cTn id="162" dur="1500"/>
                                        <p:tgtEl>
                                          <p:spTgt spid="56"/>
                                        </p:tgtEl>
                                      </p:cBhvr>
                                    </p:animEffect>
                                    <p:anim calcmode="lin" valueType="num">
                                      <p:cBhvr>
                                        <p:cTn id="163" dur="1500" fill="hold"/>
                                        <p:tgtEl>
                                          <p:spTgt spid="56"/>
                                        </p:tgtEl>
                                        <p:attrNameLst>
                                          <p:attrName>ppt_x</p:attrName>
                                        </p:attrNameLst>
                                      </p:cBhvr>
                                      <p:tavLst>
                                        <p:tav tm="0">
                                          <p:val>
                                            <p:strVal val="#ppt_x"/>
                                          </p:val>
                                        </p:tav>
                                        <p:tav tm="100000">
                                          <p:val>
                                            <p:strVal val="#ppt_x"/>
                                          </p:val>
                                        </p:tav>
                                      </p:tavLst>
                                    </p:anim>
                                    <p:anim calcmode="lin" valueType="num">
                                      <p:cBhvr>
                                        <p:cTn id="164" dur="1500" fill="hold"/>
                                        <p:tgtEl>
                                          <p:spTgt spid="56"/>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2000"/>
                                  </p:stCondLst>
                                  <p:childTnLst>
                                    <p:set>
                                      <p:cBhvr>
                                        <p:cTn id="166" dur="1" fill="hold">
                                          <p:stCondLst>
                                            <p:cond delay="0"/>
                                          </p:stCondLst>
                                        </p:cTn>
                                        <p:tgtEl>
                                          <p:spTgt spid="58"/>
                                        </p:tgtEl>
                                        <p:attrNameLst>
                                          <p:attrName>style.visibility</p:attrName>
                                        </p:attrNameLst>
                                      </p:cBhvr>
                                      <p:to>
                                        <p:strVal val="visible"/>
                                      </p:to>
                                    </p:set>
                                    <p:animEffect transition="in" filter="fade">
                                      <p:cBhvr>
                                        <p:cTn id="167" dur="1500"/>
                                        <p:tgtEl>
                                          <p:spTgt spid="58"/>
                                        </p:tgtEl>
                                      </p:cBhvr>
                                    </p:animEffect>
                                    <p:anim calcmode="lin" valueType="num">
                                      <p:cBhvr>
                                        <p:cTn id="168" dur="1500" fill="hold"/>
                                        <p:tgtEl>
                                          <p:spTgt spid="58"/>
                                        </p:tgtEl>
                                        <p:attrNameLst>
                                          <p:attrName>ppt_x</p:attrName>
                                        </p:attrNameLst>
                                      </p:cBhvr>
                                      <p:tavLst>
                                        <p:tav tm="0">
                                          <p:val>
                                            <p:strVal val="#ppt_x"/>
                                          </p:val>
                                        </p:tav>
                                        <p:tav tm="100000">
                                          <p:val>
                                            <p:strVal val="#ppt_x"/>
                                          </p:val>
                                        </p:tav>
                                      </p:tavLst>
                                    </p:anim>
                                    <p:anim calcmode="lin" valueType="num">
                                      <p:cBhvr>
                                        <p:cTn id="169" dur="1500" fill="hold"/>
                                        <p:tgtEl>
                                          <p:spTgt spid="58"/>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2000"/>
                                  </p:stCondLst>
                                  <p:childTnLst>
                                    <p:set>
                                      <p:cBhvr>
                                        <p:cTn id="171" dur="1" fill="hold">
                                          <p:stCondLst>
                                            <p:cond delay="0"/>
                                          </p:stCondLst>
                                        </p:cTn>
                                        <p:tgtEl>
                                          <p:spTgt spid="59"/>
                                        </p:tgtEl>
                                        <p:attrNameLst>
                                          <p:attrName>style.visibility</p:attrName>
                                        </p:attrNameLst>
                                      </p:cBhvr>
                                      <p:to>
                                        <p:strVal val="visible"/>
                                      </p:to>
                                    </p:set>
                                    <p:animEffect transition="in" filter="fade">
                                      <p:cBhvr>
                                        <p:cTn id="172" dur="1500"/>
                                        <p:tgtEl>
                                          <p:spTgt spid="59"/>
                                        </p:tgtEl>
                                      </p:cBhvr>
                                    </p:animEffect>
                                    <p:anim calcmode="lin" valueType="num">
                                      <p:cBhvr>
                                        <p:cTn id="173" dur="1500" fill="hold"/>
                                        <p:tgtEl>
                                          <p:spTgt spid="59"/>
                                        </p:tgtEl>
                                        <p:attrNameLst>
                                          <p:attrName>ppt_x</p:attrName>
                                        </p:attrNameLst>
                                      </p:cBhvr>
                                      <p:tavLst>
                                        <p:tav tm="0">
                                          <p:val>
                                            <p:strVal val="#ppt_x"/>
                                          </p:val>
                                        </p:tav>
                                        <p:tav tm="100000">
                                          <p:val>
                                            <p:strVal val="#ppt_x"/>
                                          </p:val>
                                        </p:tav>
                                      </p:tavLst>
                                    </p:anim>
                                    <p:anim calcmode="lin" valueType="num">
                                      <p:cBhvr>
                                        <p:cTn id="174" dur="1500" fill="hold"/>
                                        <p:tgtEl>
                                          <p:spTgt spid="59"/>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2000"/>
                                  </p:stCondLst>
                                  <p:childTnLst>
                                    <p:set>
                                      <p:cBhvr>
                                        <p:cTn id="176" dur="1" fill="hold">
                                          <p:stCondLst>
                                            <p:cond delay="0"/>
                                          </p:stCondLst>
                                        </p:cTn>
                                        <p:tgtEl>
                                          <p:spTgt spid="69"/>
                                        </p:tgtEl>
                                        <p:attrNameLst>
                                          <p:attrName>style.visibility</p:attrName>
                                        </p:attrNameLst>
                                      </p:cBhvr>
                                      <p:to>
                                        <p:strVal val="visible"/>
                                      </p:to>
                                    </p:set>
                                    <p:animEffect transition="in" filter="fade">
                                      <p:cBhvr>
                                        <p:cTn id="177" dur="1500"/>
                                        <p:tgtEl>
                                          <p:spTgt spid="69"/>
                                        </p:tgtEl>
                                      </p:cBhvr>
                                    </p:animEffect>
                                    <p:anim calcmode="lin" valueType="num">
                                      <p:cBhvr>
                                        <p:cTn id="178" dur="1500" fill="hold"/>
                                        <p:tgtEl>
                                          <p:spTgt spid="69"/>
                                        </p:tgtEl>
                                        <p:attrNameLst>
                                          <p:attrName>ppt_x</p:attrName>
                                        </p:attrNameLst>
                                      </p:cBhvr>
                                      <p:tavLst>
                                        <p:tav tm="0">
                                          <p:val>
                                            <p:strVal val="#ppt_x"/>
                                          </p:val>
                                        </p:tav>
                                        <p:tav tm="100000">
                                          <p:val>
                                            <p:strVal val="#ppt_x"/>
                                          </p:val>
                                        </p:tav>
                                      </p:tavLst>
                                    </p:anim>
                                    <p:anim calcmode="lin" valueType="num">
                                      <p:cBhvr>
                                        <p:cTn id="179" dur="1500" fill="hold"/>
                                        <p:tgtEl>
                                          <p:spTgt spid="69"/>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2000"/>
                                  </p:stCondLst>
                                  <p:childTnLst>
                                    <p:set>
                                      <p:cBhvr>
                                        <p:cTn id="181" dur="1" fill="hold">
                                          <p:stCondLst>
                                            <p:cond delay="0"/>
                                          </p:stCondLst>
                                        </p:cTn>
                                        <p:tgtEl>
                                          <p:spTgt spid="34"/>
                                        </p:tgtEl>
                                        <p:attrNameLst>
                                          <p:attrName>style.visibility</p:attrName>
                                        </p:attrNameLst>
                                      </p:cBhvr>
                                      <p:to>
                                        <p:strVal val="visible"/>
                                      </p:to>
                                    </p:set>
                                    <p:animEffect transition="in" filter="fade">
                                      <p:cBhvr>
                                        <p:cTn id="182" dur="1500"/>
                                        <p:tgtEl>
                                          <p:spTgt spid="34"/>
                                        </p:tgtEl>
                                      </p:cBhvr>
                                    </p:animEffect>
                                    <p:anim calcmode="lin" valueType="num">
                                      <p:cBhvr>
                                        <p:cTn id="183" dur="1500" fill="hold"/>
                                        <p:tgtEl>
                                          <p:spTgt spid="34"/>
                                        </p:tgtEl>
                                        <p:attrNameLst>
                                          <p:attrName>ppt_x</p:attrName>
                                        </p:attrNameLst>
                                      </p:cBhvr>
                                      <p:tavLst>
                                        <p:tav tm="0">
                                          <p:val>
                                            <p:strVal val="#ppt_x"/>
                                          </p:val>
                                        </p:tav>
                                        <p:tav tm="100000">
                                          <p:val>
                                            <p:strVal val="#ppt_x"/>
                                          </p:val>
                                        </p:tav>
                                      </p:tavLst>
                                    </p:anim>
                                    <p:anim calcmode="lin" valueType="num">
                                      <p:cBhvr>
                                        <p:cTn id="184" dur="1500" fill="hold"/>
                                        <p:tgtEl>
                                          <p:spTgt spid="34"/>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2000"/>
                                  </p:stCondLst>
                                  <p:childTnLst>
                                    <p:set>
                                      <p:cBhvr>
                                        <p:cTn id="186" dur="1" fill="hold">
                                          <p:stCondLst>
                                            <p:cond delay="0"/>
                                          </p:stCondLst>
                                        </p:cTn>
                                        <p:tgtEl>
                                          <p:spTgt spid="36"/>
                                        </p:tgtEl>
                                        <p:attrNameLst>
                                          <p:attrName>style.visibility</p:attrName>
                                        </p:attrNameLst>
                                      </p:cBhvr>
                                      <p:to>
                                        <p:strVal val="visible"/>
                                      </p:to>
                                    </p:set>
                                    <p:animEffect transition="in" filter="fade">
                                      <p:cBhvr>
                                        <p:cTn id="187" dur="1500"/>
                                        <p:tgtEl>
                                          <p:spTgt spid="36"/>
                                        </p:tgtEl>
                                      </p:cBhvr>
                                    </p:animEffect>
                                    <p:anim calcmode="lin" valueType="num">
                                      <p:cBhvr>
                                        <p:cTn id="188" dur="1500" fill="hold"/>
                                        <p:tgtEl>
                                          <p:spTgt spid="36"/>
                                        </p:tgtEl>
                                        <p:attrNameLst>
                                          <p:attrName>ppt_x</p:attrName>
                                        </p:attrNameLst>
                                      </p:cBhvr>
                                      <p:tavLst>
                                        <p:tav tm="0">
                                          <p:val>
                                            <p:strVal val="#ppt_x"/>
                                          </p:val>
                                        </p:tav>
                                        <p:tav tm="100000">
                                          <p:val>
                                            <p:strVal val="#ppt_x"/>
                                          </p:val>
                                        </p:tav>
                                      </p:tavLst>
                                    </p:anim>
                                    <p:anim calcmode="lin" valueType="num">
                                      <p:cBhvr>
                                        <p:cTn id="189" dur="1500" fill="hold"/>
                                        <p:tgtEl>
                                          <p:spTgt spid="36"/>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2000"/>
                                  </p:stCondLst>
                                  <p:childTnLst>
                                    <p:set>
                                      <p:cBhvr>
                                        <p:cTn id="191" dur="1" fill="hold">
                                          <p:stCondLst>
                                            <p:cond delay="0"/>
                                          </p:stCondLst>
                                        </p:cTn>
                                        <p:tgtEl>
                                          <p:spTgt spid="1044"/>
                                        </p:tgtEl>
                                        <p:attrNameLst>
                                          <p:attrName>style.visibility</p:attrName>
                                        </p:attrNameLst>
                                      </p:cBhvr>
                                      <p:to>
                                        <p:strVal val="visible"/>
                                      </p:to>
                                    </p:set>
                                    <p:animEffect transition="in" filter="fade">
                                      <p:cBhvr>
                                        <p:cTn id="192" dur="1500"/>
                                        <p:tgtEl>
                                          <p:spTgt spid="1044"/>
                                        </p:tgtEl>
                                      </p:cBhvr>
                                    </p:animEffect>
                                    <p:anim calcmode="lin" valueType="num">
                                      <p:cBhvr>
                                        <p:cTn id="193" dur="1500" fill="hold"/>
                                        <p:tgtEl>
                                          <p:spTgt spid="1044"/>
                                        </p:tgtEl>
                                        <p:attrNameLst>
                                          <p:attrName>ppt_x</p:attrName>
                                        </p:attrNameLst>
                                      </p:cBhvr>
                                      <p:tavLst>
                                        <p:tav tm="0">
                                          <p:val>
                                            <p:strVal val="#ppt_x"/>
                                          </p:val>
                                        </p:tav>
                                        <p:tav tm="100000">
                                          <p:val>
                                            <p:strVal val="#ppt_x"/>
                                          </p:val>
                                        </p:tav>
                                      </p:tavLst>
                                    </p:anim>
                                    <p:anim calcmode="lin" valueType="num">
                                      <p:cBhvr>
                                        <p:cTn id="194" dur="1500" fill="hold"/>
                                        <p:tgtEl>
                                          <p:spTgt spid="1044"/>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2000"/>
                                  </p:stCondLst>
                                  <p:childTnLst>
                                    <p:set>
                                      <p:cBhvr>
                                        <p:cTn id="196" dur="1" fill="hold">
                                          <p:stCondLst>
                                            <p:cond delay="0"/>
                                          </p:stCondLst>
                                        </p:cTn>
                                        <p:tgtEl>
                                          <p:spTgt spid="1034"/>
                                        </p:tgtEl>
                                        <p:attrNameLst>
                                          <p:attrName>style.visibility</p:attrName>
                                        </p:attrNameLst>
                                      </p:cBhvr>
                                      <p:to>
                                        <p:strVal val="visible"/>
                                      </p:to>
                                    </p:set>
                                    <p:animEffect transition="in" filter="fade">
                                      <p:cBhvr>
                                        <p:cTn id="197" dur="1500"/>
                                        <p:tgtEl>
                                          <p:spTgt spid="1034"/>
                                        </p:tgtEl>
                                      </p:cBhvr>
                                    </p:animEffect>
                                    <p:anim calcmode="lin" valueType="num">
                                      <p:cBhvr>
                                        <p:cTn id="198" dur="1500" fill="hold"/>
                                        <p:tgtEl>
                                          <p:spTgt spid="1034"/>
                                        </p:tgtEl>
                                        <p:attrNameLst>
                                          <p:attrName>ppt_x</p:attrName>
                                        </p:attrNameLst>
                                      </p:cBhvr>
                                      <p:tavLst>
                                        <p:tav tm="0">
                                          <p:val>
                                            <p:strVal val="#ppt_x"/>
                                          </p:val>
                                        </p:tav>
                                        <p:tav tm="100000">
                                          <p:val>
                                            <p:strVal val="#ppt_x"/>
                                          </p:val>
                                        </p:tav>
                                      </p:tavLst>
                                    </p:anim>
                                    <p:anim calcmode="lin" valueType="num">
                                      <p:cBhvr>
                                        <p:cTn id="199" dur="1500" fill="hold"/>
                                        <p:tgtEl>
                                          <p:spTgt spid="1034"/>
                                        </p:tgtEl>
                                        <p:attrNameLst>
                                          <p:attrName>ppt_y</p:attrName>
                                        </p:attrNameLst>
                                      </p:cBhvr>
                                      <p:tavLst>
                                        <p:tav tm="0">
                                          <p:val>
                                            <p:strVal val="#ppt_y+.1"/>
                                          </p:val>
                                        </p:tav>
                                        <p:tav tm="100000">
                                          <p:val>
                                            <p:strVal val="#ppt_y"/>
                                          </p:val>
                                        </p:tav>
                                      </p:tavLst>
                                    </p:anim>
                                  </p:childTnLst>
                                </p:cTn>
                              </p:par>
                              <p:par>
                                <p:cTn id="200" presetID="42" presetClass="entr" presetSubtype="0" fill="hold" nodeType="withEffect">
                                  <p:stCondLst>
                                    <p:cond delay="2000"/>
                                  </p:stCondLst>
                                  <p:childTnLst>
                                    <p:set>
                                      <p:cBhvr>
                                        <p:cTn id="201" dur="1" fill="hold">
                                          <p:stCondLst>
                                            <p:cond delay="0"/>
                                          </p:stCondLst>
                                        </p:cTn>
                                        <p:tgtEl>
                                          <p:spTgt spid="47"/>
                                        </p:tgtEl>
                                        <p:attrNameLst>
                                          <p:attrName>style.visibility</p:attrName>
                                        </p:attrNameLst>
                                      </p:cBhvr>
                                      <p:to>
                                        <p:strVal val="visible"/>
                                      </p:to>
                                    </p:set>
                                    <p:animEffect transition="in" filter="fade">
                                      <p:cBhvr>
                                        <p:cTn id="202" dur="1500"/>
                                        <p:tgtEl>
                                          <p:spTgt spid="47"/>
                                        </p:tgtEl>
                                      </p:cBhvr>
                                    </p:animEffect>
                                    <p:anim calcmode="lin" valueType="num">
                                      <p:cBhvr>
                                        <p:cTn id="203" dur="1500" fill="hold"/>
                                        <p:tgtEl>
                                          <p:spTgt spid="47"/>
                                        </p:tgtEl>
                                        <p:attrNameLst>
                                          <p:attrName>ppt_x</p:attrName>
                                        </p:attrNameLst>
                                      </p:cBhvr>
                                      <p:tavLst>
                                        <p:tav tm="0">
                                          <p:val>
                                            <p:strVal val="#ppt_x"/>
                                          </p:val>
                                        </p:tav>
                                        <p:tav tm="100000">
                                          <p:val>
                                            <p:strVal val="#ppt_x"/>
                                          </p:val>
                                        </p:tav>
                                      </p:tavLst>
                                    </p:anim>
                                    <p:anim calcmode="lin" valueType="num">
                                      <p:cBhvr>
                                        <p:cTn id="204" dur="1500" fill="hold"/>
                                        <p:tgtEl>
                                          <p:spTgt spid="47"/>
                                        </p:tgtEl>
                                        <p:attrNameLst>
                                          <p:attrName>ppt_y</p:attrName>
                                        </p:attrNameLst>
                                      </p:cBhvr>
                                      <p:tavLst>
                                        <p:tav tm="0">
                                          <p:val>
                                            <p:strVal val="#ppt_y+.1"/>
                                          </p:val>
                                        </p:tav>
                                        <p:tav tm="100000">
                                          <p:val>
                                            <p:strVal val="#ppt_y"/>
                                          </p:val>
                                        </p:tav>
                                      </p:tavLst>
                                    </p:anim>
                                  </p:childTnLst>
                                </p:cTn>
                              </p:par>
                              <p:par>
                                <p:cTn id="205" presetID="42" presetClass="entr" presetSubtype="0" fill="hold" nodeType="withEffect">
                                  <p:stCondLst>
                                    <p:cond delay="2000"/>
                                  </p:stCondLst>
                                  <p:childTnLst>
                                    <p:set>
                                      <p:cBhvr>
                                        <p:cTn id="206" dur="1" fill="hold">
                                          <p:stCondLst>
                                            <p:cond delay="0"/>
                                          </p:stCondLst>
                                        </p:cTn>
                                        <p:tgtEl>
                                          <p:spTgt spid="1058"/>
                                        </p:tgtEl>
                                        <p:attrNameLst>
                                          <p:attrName>style.visibility</p:attrName>
                                        </p:attrNameLst>
                                      </p:cBhvr>
                                      <p:to>
                                        <p:strVal val="visible"/>
                                      </p:to>
                                    </p:set>
                                    <p:animEffect transition="in" filter="fade">
                                      <p:cBhvr>
                                        <p:cTn id="207" dur="1500"/>
                                        <p:tgtEl>
                                          <p:spTgt spid="1058"/>
                                        </p:tgtEl>
                                      </p:cBhvr>
                                    </p:animEffect>
                                    <p:anim calcmode="lin" valueType="num">
                                      <p:cBhvr>
                                        <p:cTn id="208" dur="1500" fill="hold"/>
                                        <p:tgtEl>
                                          <p:spTgt spid="1058"/>
                                        </p:tgtEl>
                                        <p:attrNameLst>
                                          <p:attrName>ppt_x</p:attrName>
                                        </p:attrNameLst>
                                      </p:cBhvr>
                                      <p:tavLst>
                                        <p:tav tm="0">
                                          <p:val>
                                            <p:strVal val="#ppt_x"/>
                                          </p:val>
                                        </p:tav>
                                        <p:tav tm="100000">
                                          <p:val>
                                            <p:strVal val="#ppt_x"/>
                                          </p:val>
                                        </p:tav>
                                      </p:tavLst>
                                    </p:anim>
                                    <p:anim calcmode="lin" valueType="num">
                                      <p:cBhvr>
                                        <p:cTn id="209" dur="1500" fill="hold"/>
                                        <p:tgtEl>
                                          <p:spTgt spid="1058"/>
                                        </p:tgtEl>
                                        <p:attrNameLst>
                                          <p:attrName>ppt_y</p:attrName>
                                        </p:attrNameLst>
                                      </p:cBhvr>
                                      <p:tavLst>
                                        <p:tav tm="0">
                                          <p:val>
                                            <p:strVal val="#ppt_y+.1"/>
                                          </p:val>
                                        </p:tav>
                                        <p:tav tm="100000">
                                          <p:val>
                                            <p:strVal val="#ppt_y"/>
                                          </p:val>
                                        </p:tav>
                                      </p:tavLst>
                                    </p:anim>
                                  </p:childTnLst>
                                </p:cTn>
                              </p:par>
                              <p:par>
                                <p:cTn id="210" presetID="42" presetClass="entr" presetSubtype="0" fill="hold" nodeType="withEffect">
                                  <p:stCondLst>
                                    <p:cond delay="2000"/>
                                  </p:stCondLst>
                                  <p:childTnLst>
                                    <p:set>
                                      <p:cBhvr>
                                        <p:cTn id="211" dur="1" fill="hold">
                                          <p:stCondLst>
                                            <p:cond delay="0"/>
                                          </p:stCondLst>
                                        </p:cTn>
                                        <p:tgtEl>
                                          <p:spTgt spid="55"/>
                                        </p:tgtEl>
                                        <p:attrNameLst>
                                          <p:attrName>style.visibility</p:attrName>
                                        </p:attrNameLst>
                                      </p:cBhvr>
                                      <p:to>
                                        <p:strVal val="visible"/>
                                      </p:to>
                                    </p:set>
                                    <p:animEffect transition="in" filter="fade">
                                      <p:cBhvr>
                                        <p:cTn id="212" dur="1500"/>
                                        <p:tgtEl>
                                          <p:spTgt spid="55"/>
                                        </p:tgtEl>
                                      </p:cBhvr>
                                    </p:animEffect>
                                    <p:anim calcmode="lin" valueType="num">
                                      <p:cBhvr>
                                        <p:cTn id="213" dur="1500" fill="hold"/>
                                        <p:tgtEl>
                                          <p:spTgt spid="55"/>
                                        </p:tgtEl>
                                        <p:attrNameLst>
                                          <p:attrName>ppt_x</p:attrName>
                                        </p:attrNameLst>
                                      </p:cBhvr>
                                      <p:tavLst>
                                        <p:tav tm="0">
                                          <p:val>
                                            <p:strVal val="#ppt_x"/>
                                          </p:val>
                                        </p:tav>
                                        <p:tav tm="100000">
                                          <p:val>
                                            <p:strVal val="#ppt_x"/>
                                          </p:val>
                                        </p:tav>
                                      </p:tavLst>
                                    </p:anim>
                                    <p:anim calcmode="lin" valueType="num">
                                      <p:cBhvr>
                                        <p:cTn id="214" dur="1500" fill="hold"/>
                                        <p:tgtEl>
                                          <p:spTgt spid="55"/>
                                        </p:tgtEl>
                                        <p:attrNameLst>
                                          <p:attrName>ppt_y</p:attrName>
                                        </p:attrNameLst>
                                      </p:cBhvr>
                                      <p:tavLst>
                                        <p:tav tm="0">
                                          <p:val>
                                            <p:strVal val="#ppt_y+.1"/>
                                          </p:val>
                                        </p:tav>
                                        <p:tav tm="100000">
                                          <p:val>
                                            <p:strVal val="#ppt_y"/>
                                          </p:val>
                                        </p:tav>
                                      </p:tavLst>
                                    </p:anim>
                                  </p:childTnLst>
                                </p:cTn>
                              </p:par>
                              <p:par>
                                <p:cTn id="215" presetID="42" presetClass="entr" presetSubtype="0" fill="hold" nodeType="withEffect">
                                  <p:stCondLst>
                                    <p:cond delay="2000"/>
                                  </p:stCondLst>
                                  <p:childTnLst>
                                    <p:set>
                                      <p:cBhvr>
                                        <p:cTn id="216" dur="1" fill="hold">
                                          <p:stCondLst>
                                            <p:cond delay="0"/>
                                          </p:stCondLst>
                                        </p:cTn>
                                        <p:tgtEl>
                                          <p:spTgt spid="1036"/>
                                        </p:tgtEl>
                                        <p:attrNameLst>
                                          <p:attrName>style.visibility</p:attrName>
                                        </p:attrNameLst>
                                      </p:cBhvr>
                                      <p:to>
                                        <p:strVal val="visible"/>
                                      </p:to>
                                    </p:set>
                                    <p:animEffect transition="in" filter="fade">
                                      <p:cBhvr>
                                        <p:cTn id="217" dur="1500"/>
                                        <p:tgtEl>
                                          <p:spTgt spid="1036"/>
                                        </p:tgtEl>
                                      </p:cBhvr>
                                    </p:animEffect>
                                    <p:anim calcmode="lin" valueType="num">
                                      <p:cBhvr>
                                        <p:cTn id="218" dur="1500" fill="hold"/>
                                        <p:tgtEl>
                                          <p:spTgt spid="1036"/>
                                        </p:tgtEl>
                                        <p:attrNameLst>
                                          <p:attrName>ppt_x</p:attrName>
                                        </p:attrNameLst>
                                      </p:cBhvr>
                                      <p:tavLst>
                                        <p:tav tm="0">
                                          <p:val>
                                            <p:strVal val="#ppt_x"/>
                                          </p:val>
                                        </p:tav>
                                        <p:tav tm="100000">
                                          <p:val>
                                            <p:strVal val="#ppt_x"/>
                                          </p:val>
                                        </p:tav>
                                      </p:tavLst>
                                    </p:anim>
                                    <p:anim calcmode="lin" valueType="num">
                                      <p:cBhvr>
                                        <p:cTn id="219" dur="1500" fill="hold"/>
                                        <p:tgtEl>
                                          <p:spTgt spid="1036"/>
                                        </p:tgtEl>
                                        <p:attrNameLst>
                                          <p:attrName>ppt_y</p:attrName>
                                        </p:attrNameLst>
                                      </p:cBhvr>
                                      <p:tavLst>
                                        <p:tav tm="0">
                                          <p:val>
                                            <p:strVal val="#ppt_y+.1"/>
                                          </p:val>
                                        </p:tav>
                                        <p:tav tm="100000">
                                          <p:val>
                                            <p:strVal val="#ppt_y"/>
                                          </p:val>
                                        </p:tav>
                                      </p:tavLst>
                                    </p:anim>
                                  </p:childTnLst>
                                </p:cTn>
                              </p:par>
                              <p:par>
                                <p:cTn id="220" presetID="42" presetClass="entr" presetSubtype="0" fill="hold" nodeType="withEffect">
                                  <p:stCondLst>
                                    <p:cond delay="2000"/>
                                  </p:stCondLst>
                                  <p:childTnLst>
                                    <p:set>
                                      <p:cBhvr>
                                        <p:cTn id="221" dur="1" fill="hold">
                                          <p:stCondLst>
                                            <p:cond delay="0"/>
                                          </p:stCondLst>
                                        </p:cTn>
                                        <p:tgtEl>
                                          <p:spTgt spid="60"/>
                                        </p:tgtEl>
                                        <p:attrNameLst>
                                          <p:attrName>style.visibility</p:attrName>
                                        </p:attrNameLst>
                                      </p:cBhvr>
                                      <p:to>
                                        <p:strVal val="visible"/>
                                      </p:to>
                                    </p:set>
                                    <p:animEffect transition="in" filter="fade">
                                      <p:cBhvr>
                                        <p:cTn id="222" dur="1500"/>
                                        <p:tgtEl>
                                          <p:spTgt spid="60"/>
                                        </p:tgtEl>
                                      </p:cBhvr>
                                    </p:animEffect>
                                    <p:anim calcmode="lin" valueType="num">
                                      <p:cBhvr>
                                        <p:cTn id="223" dur="1500" fill="hold"/>
                                        <p:tgtEl>
                                          <p:spTgt spid="60"/>
                                        </p:tgtEl>
                                        <p:attrNameLst>
                                          <p:attrName>ppt_x</p:attrName>
                                        </p:attrNameLst>
                                      </p:cBhvr>
                                      <p:tavLst>
                                        <p:tav tm="0">
                                          <p:val>
                                            <p:strVal val="#ppt_x"/>
                                          </p:val>
                                        </p:tav>
                                        <p:tav tm="100000">
                                          <p:val>
                                            <p:strVal val="#ppt_x"/>
                                          </p:val>
                                        </p:tav>
                                      </p:tavLst>
                                    </p:anim>
                                    <p:anim calcmode="lin" valueType="num">
                                      <p:cBhvr>
                                        <p:cTn id="224" dur="1500" fill="hold"/>
                                        <p:tgtEl>
                                          <p:spTgt spid="60"/>
                                        </p:tgtEl>
                                        <p:attrNameLst>
                                          <p:attrName>ppt_y</p:attrName>
                                        </p:attrNameLst>
                                      </p:cBhvr>
                                      <p:tavLst>
                                        <p:tav tm="0">
                                          <p:val>
                                            <p:strVal val="#ppt_y+.1"/>
                                          </p:val>
                                        </p:tav>
                                        <p:tav tm="100000">
                                          <p:val>
                                            <p:strVal val="#ppt_y"/>
                                          </p:val>
                                        </p:tav>
                                      </p:tavLst>
                                    </p:anim>
                                  </p:childTnLst>
                                </p:cTn>
                              </p:par>
                              <p:par>
                                <p:cTn id="225" presetID="42" presetClass="entr" presetSubtype="0" fill="hold" nodeType="withEffect">
                                  <p:stCondLst>
                                    <p:cond delay="2000"/>
                                  </p:stCondLst>
                                  <p:childTnLst>
                                    <p:set>
                                      <p:cBhvr>
                                        <p:cTn id="226" dur="1" fill="hold">
                                          <p:stCondLst>
                                            <p:cond delay="0"/>
                                          </p:stCondLst>
                                        </p:cTn>
                                        <p:tgtEl>
                                          <p:spTgt spid="1032"/>
                                        </p:tgtEl>
                                        <p:attrNameLst>
                                          <p:attrName>style.visibility</p:attrName>
                                        </p:attrNameLst>
                                      </p:cBhvr>
                                      <p:to>
                                        <p:strVal val="visible"/>
                                      </p:to>
                                    </p:set>
                                    <p:animEffect transition="in" filter="fade">
                                      <p:cBhvr>
                                        <p:cTn id="227" dur="1500"/>
                                        <p:tgtEl>
                                          <p:spTgt spid="1032"/>
                                        </p:tgtEl>
                                      </p:cBhvr>
                                    </p:animEffect>
                                    <p:anim calcmode="lin" valueType="num">
                                      <p:cBhvr>
                                        <p:cTn id="228" dur="1500" fill="hold"/>
                                        <p:tgtEl>
                                          <p:spTgt spid="1032"/>
                                        </p:tgtEl>
                                        <p:attrNameLst>
                                          <p:attrName>ppt_x</p:attrName>
                                        </p:attrNameLst>
                                      </p:cBhvr>
                                      <p:tavLst>
                                        <p:tav tm="0">
                                          <p:val>
                                            <p:strVal val="#ppt_x"/>
                                          </p:val>
                                        </p:tav>
                                        <p:tav tm="100000">
                                          <p:val>
                                            <p:strVal val="#ppt_x"/>
                                          </p:val>
                                        </p:tav>
                                      </p:tavLst>
                                    </p:anim>
                                    <p:anim calcmode="lin" valueType="num">
                                      <p:cBhvr>
                                        <p:cTn id="229" dur="1500" fill="hold"/>
                                        <p:tgtEl>
                                          <p:spTgt spid="1032"/>
                                        </p:tgtEl>
                                        <p:attrNameLst>
                                          <p:attrName>ppt_y</p:attrName>
                                        </p:attrNameLst>
                                      </p:cBhvr>
                                      <p:tavLst>
                                        <p:tav tm="0">
                                          <p:val>
                                            <p:strVal val="#ppt_y+.1"/>
                                          </p:val>
                                        </p:tav>
                                        <p:tav tm="100000">
                                          <p:val>
                                            <p:strVal val="#ppt_y"/>
                                          </p:val>
                                        </p:tav>
                                      </p:tavLst>
                                    </p:anim>
                                  </p:childTnLst>
                                </p:cTn>
                              </p:par>
                              <p:par>
                                <p:cTn id="230" presetID="42" presetClass="entr" presetSubtype="0" fill="hold" nodeType="withEffect">
                                  <p:stCondLst>
                                    <p:cond delay="2000"/>
                                  </p:stCondLst>
                                  <p:childTnLst>
                                    <p:set>
                                      <p:cBhvr>
                                        <p:cTn id="231" dur="1" fill="hold">
                                          <p:stCondLst>
                                            <p:cond delay="0"/>
                                          </p:stCondLst>
                                        </p:cTn>
                                        <p:tgtEl>
                                          <p:spTgt spid="1050"/>
                                        </p:tgtEl>
                                        <p:attrNameLst>
                                          <p:attrName>style.visibility</p:attrName>
                                        </p:attrNameLst>
                                      </p:cBhvr>
                                      <p:to>
                                        <p:strVal val="visible"/>
                                      </p:to>
                                    </p:set>
                                    <p:animEffect transition="in" filter="fade">
                                      <p:cBhvr>
                                        <p:cTn id="232" dur="1500"/>
                                        <p:tgtEl>
                                          <p:spTgt spid="1050"/>
                                        </p:tgtEl>
                                      </p:cBhvr>
                                    </p:animEffect>
                                    <p:anim calcmode="lin" valueType="num">
                                      <p:cBhvr>
                                        <p:cTn id="233" dur="1500" fill="hold"/>
                                        <p:tgtEl>
                                          <p:spTgt spid="1050"/>
                                        </p:tgtEl>
                                        <p:attrNameLst>
                                          <p:attrName>ppt_x</p:attrName>
                                        </p:attrNameLst>
                                      </p:cBhvr>
                                      <p:tavLst>
                                        <p:tav tm="0">
                                          <p:val>
                                            <p:strVal val="#ppt_x"/>
                                          </p:val>
                                        </p:tav>
                                        <p:tav tm="100000">
                                          <p:val>
                                            <p:strVal val="#ppt_x"/>
                                          </p:val>
                                        </p:tav>
                                      </p:tavLst>
                                    </p:anim>
                                    <p:anim calcmode="lin" valueType="num">
                                      <p:cBhvr>
                                        <p:cTn id="234" dur="1500" fill="hold"/>
                                        <p:tgtEl>
                                          <p:spTgt spid="1050"/>
                                        </p:tgtEl>
                                        <p:attrNameLst>
                                          <p:attrName>ppt_y</p:attrName>
                                        </p:attrNameLst>
                                      </p:cBhvr>
                                      <p:tavLst>
                                        <p:tav tm="0">
                                          <p:val>
                                            <p:strVal val="#ppt_y+.1"/>
                                          </p:val>
                                        </p:tav>
                                        <p:tav tm="100000">
                                          <p:val>
                                            <p:strVal val="#ppt_y"/>
                                          </p:val>
                                        </p:tav>
                                      </p:tavLst>
                                    </p:anim>
                                  </p:childTnLst>
                                </p:cTn>
                              </p:par>
                              <p:par>
                                <p:cTn id="235" presetID="42" presetClass="entr" presetSubtype="0" fill="hold" nodeType="withEffect">
                                  <p:stCondLst>
                                    <p:cond delay="2000"/>
                                  </p:stCondLst>
                                  <p:childTnLst>
                                    <p:set>
                                      <p:cBhvr>
                                        <p:cTn id="236" dur="1" fill="hold">
                                          <p:stCondLst>
                                            <p:cond delay="0"/>
                                          </p:stCondLst>
                                        </p:cTn>
                                        <p:tgtEl>
                                          <p:spTgt spid="1048"/>
                                        </p:tgtEl>
                                        <p:attrNameLst>
                                          <p:attrName>style.visibility</p:attrName>
                                        </p:attrNameLst>
                                      </p:cBhvr>
                                      <p:to>
                                        <p:strVal val="visible"/>
                                      </p:to>
                                    </p:set>
                                    <p:animEffect transition="in" filter="fade">
                                      <p:cBhvr>
                                        <p:cTn id="237" dur="1500"/>
                                        <p:tgtEl>
                                          <p:spTgt spid="1048"/>
                                        </p:tgtEl>
                                      </p:cBhvr>
                                    </p:animEffect>
                                    <p:anim calcmode="lin" valueType="num">
                                      <p:cBhvr>
                                        <p:cTn id="238" dur="1500" fill="hold"/>
                                        <p:tgtEl>
                                          <p:spTgt spid="1048"/>
                                        </p:tgtEl>
                                        <p:attrNameLst>
                                          <p:attrName>ppt_x</p:attrName>
                                        </p:attrNameLst>
                                      </p:cBhvr>
                                      <p:tavLst>
                                        <p:tav tm="0">
                                          <p:val>
                                            <p:strVal val="#ppt_x"/>
                                          </p:val>
                                        </p:tav>
                                        <p:tav tm="100000">
                                          <p:val>
                                            <p:strVal val="#ppt_x"/>
                                          </p:val>
                                        </p:tav>
                                      </p:tavLst>
                                    </p:anim>
                                    <p:anim calcmode="lin" valueType="num">
                                      <p:cBhvr>
                                        <p:cTn id="239" dur="1500" fill="hold"/>
                                        <p:tgtEl>
                                          <p:spTgt spid="1048"/>
                                        </p:tgtEl>
                                        <p:attrNameLst>
                                          <p:attrName>ppt_y</p:attrName>
                                        </p:attrNameLst>
                                      </p:cBhvr>
                                      <p:tavLst>
                                        <p:tav tm="0">
                                          <p:val>
                                            <p:strVal val="#ppt_y+.1"/>
                                          </p:val>
                                        </p:tav>
                                        <p:tav tm="100000">
                                          <p:val>
                                            <p:strVal val="#ppt_y"/>
                                          </p:val>
                                        </p:tav>
                                      </p:tavLst>
                                    </p:anim>
                                  </p:childTnLst>
                                </p:cTn>
                              </p:par>
                              <p:par>
                                <p:cTn id="240" presetID="42" presetClass="entr" presetSubtype="0" fill="hold" nodeType="withEffect">
                                  <p:stCondLst>
                                    <p:cond delay="2000"/>
                                  </p:stCondLst>
                                  <p:childTnLst>
                                    <p:set>
                                      <p:cBhvr>
                                        <p:cTn id="241" dur="1" fill="hold">
                                          <p:stCondLst>
                                            <p:cond delay="0"/>
                                          </p:stCondLst>
                                        </p:cTn>
                                        <p:tgtEl>
                                          <p:spTgt spid="1052"/>
                                        </p:tgtEl>
                                        <p:attrNameLst>
                                          <p:attrName>style.visibility</p:attrName>
                                        </p:attrNameLst>
                                      </p:cBhvr>
                                      <p:to>
                                        <p:strVal val="visible"/>
                                      </p:to>
                                    </p:set>
                                    <p:animEffect transition="in" filter="fade">
                                      <p:cBhvr>
                                        <p:cTn id="242" dur="1500"/>
                                        <p:tgtEl>
                                          <p:spTgt spid="1052"/>
                                        </p:tgtEl>
                                      </p:cBhvr>
                                    </p:animEffect>
                                    <p:anim calcmode="lin" valueType="num">
                                      <p:cBhvr>
                                        <p:cTn id="243" dur="1500" fill="hold"/>
                                        <p:tgtEl>
                                          <p:spTgt spid="1052"/>
                                        </p:tgtEl>
                                        <p:attrNameLst>
                                          <p:attrName>ppt_x</p:attrName>
                                        </p:attrNameLst>
                                      </p:cBhvr>
                                      <p:tavLst>
                                        <p:tav tm="0">
                                          <p:val>
                                            <p:strVal val="#ppt_x"/>
                                          </p:val>
                                        </p:tav>
                                        <p:tav tm="100000">
                                          <p:val>
                                            <p:strVal val="#ppt_x"/>
                                          </p:val>
                                        </p:tav>
                                      </p:tavLst>
                                    </p:anim>
                                    <p:anim calcmode="lin" valueType="num">
                                      <p:cBhvr>
                                        <p:cTn id="244" dur="1500" fill="hold"/>
                                        <p:tgtEl>
                                          <p:spTgt spid="1052"/>
                                        </p:tgtEl>
                                        <p:attrNameLst>
                                          <p:attrName>ppt_y</p:attrName>
                                        </p:attrNameLst>
                                      </p:cBhvr>
                                      <p:tavLst>
                                        <p:tav tm="0">
                                          <p:val>
                                            <p:strVal val="#ppt_y+.1"/>
                                          </p:val>
                                        </p:tav>
                                        <p:tav tm="100000">
                                          <p:val>
                                            <p:strVal val="#ppt_y"/>
                                          </p:val>
                                        </p:tav>
                                      </p:tavLst>
                                    </p:anim>
                                  </p:childTnLst>
                                </p:cTn>
                              </p:par>
                              <p:par>
                                <p:cTn id="245" presetID="42" presetClass="entr" presetSubtype="0" fill="hold" nodeType="withEffect">
                                  <p:stCondLst>
                                    <p:cond delay="2000"/>
                                  </p:stCondLst>
                                  <p:childTnLst>
                                    <p:set>
                                      <p:cBhvr>
                                        <p:cTn id="246" dur="1" fill="hold">
                                          <p:stCondLst>
                                            <p:cond delay="0"/>
                                          </p:stCondLst>
                                        </p:cTn>
                                        <p:tgtEl>
                                          <p:spTgt spid="1030"/>
                                        </p:tgtEl>
                                        <p:attrNameLst>
                                          <p:attrName>style.visibility</p:attrName>
                                        </p:attrNameLst>
                                      </p:cBhvr>
                                      <p:to>
                                        <p:strVal val="visible"/>
                                      </p:to>
                                    </p:set>
                                    <p:animEffect transition="in" filter="fade">
                                      <p:cBhvr>
                                        <p:cTn id="247" dur="1500"/>
                                        <p:tgtEl>
                                          <p:spTgt spid="1030"/>
                                        </p:tgtEl>
                                      </p:cBhvr>
                                    </p:animEffect>
                                    <p:anim calcmode="lin" valueType="num">
                                      <p:cBhvr>
                                        <p:cTn id="248" dur="1500" fill="hold"/>
                                        <p:tgtEl>
                                          <p:spTgt spid="1030"/>
                                        </p:tgtEl>
                                        <p:attrNameLst>
                                          <p:attrName>ppt_x</p:attrName>
                                        </p:attrNameLst>
                                      </p:cBhvr>
                                      <p:tavLst>
                                        <p:tav tm="0">
                                          <p:val>
                                            <p:strVal val="#ppt_x"/>
                                          </p:val>
                                        </p:tav>
                                        <p:tav tm="100000">
                                          <p:val>
                                            <p:strVal val="#ppt_x"/>
                                          </p:val>
                                        </p:tav>
                                      </p:tavLst>
                                    </p:anim>
                                    <p:anim calcmode="lin" valueType="num">
                                      <p:cBhvr>
                                        <p:cTn id="249" dur="1500" fill="hold"/>
                                        <p:tgtEl>
                                          <p:spTgt spid="1030"/>
                                        </p:tgtEl>
                                        <p:attrNameLst>
                                          <p:attrName>ppt_y</p:attrName>
                                        </p:attrNameLst>
                                      </p:cBhvr>
                                      <p:tavLst>
                                        <p:tav tm="0">
                                          <p:val>
                                            <p:strVal val="#ppt_y+.1"/>
                                          </p:val>
                                        </p:tav>
                                        <p:tav tm="100000">
                                          <p:val>
                                            <p:strVal val="#ppt_y"/>
                                          </p:val>
                                        </p:tav>
                                      </p:tavLst>
                                    </p:anim>
                                  </p:childTnLst>
                                </p:cTn>
                              </p:par>
                              <p:par>
                                <p:cTn id="250" presetID="42" presetClass="entr" presetSubtype="0" fill="hold" nodeType="withEffect">
                                  <p:stCondLst>
                                    <p:cond delay="2000"/>
                                  </p:stCondLst>
                                  <p:childTnLst>
                                    <p:set>
                                      <p:cBhvr>
                                        <p:cTn id="251" dur="1" fill="hold">
                                          <p:stCondLst>
                                            <p:cond delay="0"/>
                                          </p:stCondLst>
                                        </p:cTn>
                                        <p:tgtEl>
                                          <p:spTgt spid="1056"/>
                                        </p:tgtEl>
                                        <p:attrNameLst>
                                          <p:attrName>style.visibility</p:attrName>
                                        </p:attrNameLst>
                                      </p:cBhvr>
                                      <p:to>
                                        <p:strVal val="visible"/>
                                      </p:to>
                                    </p:set>
                                    <p:animEffect transition="in" filter="fade">
                                      <p:cBhvr>
                                        <p:cTn id="252" dur="1500"/>
                                        <p:tgtEl>
                                          <p:spTgt spid="1056"/>
                                        </p:tgtEl>
                                      </p:cBhvr>
                                    </p:animEffect>
                                    <p:anim calcmode="lin" valueType="num">
                                      <p:cBhvr>
                                        <p:cTn id="253" dur="1500" fill="hold"/>
                                        <p:tgtEl>
                                          <p:spTgt spid="1056"/>
                                        </p:tgtEl>
                                        <p:attrNameLst>
                                          <p:attrName>ppt_x</p:attrName>
                                        </p:attrNameLst>
                                      </p:cBhvr>
                                      <p:tavLst>
                                        <p:tav tm="0">
                                          <p:val>
                                            <p:strVal val="#ppt_x"/>
                                          </p:val>
                                        </p:tav>
                                        <p:tav tm="100000">
                                          <p:val>
                                            <p:strVal val="#ppt_x"/>
                                          </p:val>
                                        </p:tav>
                                      </p:tavLst>
                                    </p:anim>
                                    <p:anim calcmode="lin" valueType="num">
                                      <p:cBhvr>
                                        <p:cTn id="254" dur="1500" fill="hold"/>
                                        <p:tgtEl>
                                          <p:spTgt spid="1056"/>
                                        </p:tgtEl>
                                        <p:attrNameLst>
                                          <p:attrName>ppt_y</p:attrName>
                                        </p:attrNameLst>
                                      </p:cBhvr>
                                      <p:tavLst>
                                        <p:tav tm="0">
                                          <p:val>
                                            <p:strVal val="#ppt_y+.1"/>
                                          </p:val>
                                        </p:tav>
                                        <p:tav tm="100000">
                                          <p:val>
                                            <p:strVal val="#ppt_y"/>
                                          </p:val>
                                        </p:tav>
                                      </p:tavLst>
                                    </p:anim>
                                  </p:childTnLst>
                                </p:cTn>
                              </p:par>
                              <p:par>
                                <p:cTn id="255" presetID="42" presetClass="entr" presetSubtype="0" fill="hold" nodeType="withEffect">
                                  <p:stCondLst>
                                    <p:cond delay="2000"/>
                                  </p:stCondLst>
                                  <p:childTnLst>
                                    <p:set>
                                      <p:cBhvr>
                                        <p:cTn id="256" dur="1" fill="hold">
                                          <p:stCondLst>
                                            <p:cond delay="0"/>
                                          </p:stCondLst>
                                        </p:cTn>
                                        <p:tgtEl>
                                          <p:spTgt spid="4"/>
                                        </p:tgtEl>
                                        <p:attrNameLst>
                                          <p:attrName>style.visibility</p:attrName>
                                        </p:attrNameLst>
                                      </p:cBhvr>
                                      <p:to>
                                        <p:strVal val="visible"/>
                                      </p:to>
                                    </p:set>
                                    <p:animEffect transition="in" filter="fade">
                                      <p:cBhvr>
                                        <p:cTn id="257" dur="1500"/>
                                        <p:tgtEl>
                                          <p:spTgt spid="4"/>
                                        </p:tgtEl>
                                      </p:cBhvr>
                                    </p:animEffect>
                                    <p:anim calcmode="lin" valueType="num">
                                      <p:cBhvr>
                                        <p:cTn id="258" dur="1500" fill="hold"/>
                                        <p:tgtEl>
                                          <p:spTgt spid="4"/>
                                        </p:tgtEl>
                                        <p:attrNameLst>
                                          <p:attrName>ppt_x</p:attrName>
                                        </p:attrNameLst>
                                      </p:cBhvr>
                                      <p:tavLst>
                                        <p:tav tm="0">
                                          <p:val>
                                            <p:strVal val="#ppt_x"/>
                                          </p:val>
                                        </p:tav>
                                        <p:tav tm="100000">
                                          <p:val>
                                            <p:strVal val="#ppt_x"/>
                                          </p:val>
                                        </p:tav>
                                      </p:tavLst>
                                    </p:anim>
                                    <p:anim calcmode="lin" valueType="num">
                                      <p:cBhvr>
                                        <p:cTn id="259" dur="1500" fill="hold"/>
                                        <p:tgtEl>
                                          <p:spTgt spid="4"/>
                                        </p:tgtEl>
                                        <p:attrNameLst>
                                          <p:attrName>ppt_y</p:attrName>
                                        </p:attrNameLst>
                                      </p:cBhvr>
                                      <p:tavLst>
                                        <p:tav tm="0">
                                          <p:val>
                                            <p:strVal val="#ppt_y+.1"/>
                                          </p:val>
                                        </p:tav>
                                        <p:tav tm="100000">
                                          <p:val>
                                            <p:strVal val="#ppt_y"/>
                                          </p:val>
                                        </p:tav>
                                      </p:tavLst>
                                    </p:anim>
                                  </p:childTnLst>
                                </p:cTn>
                              </p:par>
                              <p:par>
                                <p:cTn id="260" presetID="42" presetClass="entr" presetSubtype="0" fill="hold" nodeType="withEffect">
                                  <p:stCondLst>
                                    <p:cond delay="2000"/>
                                  </p:stCondLst>
                                  <p:childTnLst>
                                    <p:set>
                                      <p:cBhvr>
                                        <p:cTn id="261" dur="1" fill="hold">
                                          <p:stCondLst>
                                            <p:cond delay="0"/>
                                          </p:stCondLst>
                                        </p:cTn>
                                        <p:tgtEl>
                                          <p:spTgt spid="1028"/>
                                        </p:tgtEl>
                                        <p:attrNameLst>
                                          <p:attrName>style.visibility</p:attrName>
                                        </p:attrNameLst>
                                      </p:cBhvr>
                                      <p:to>
                                        <p:strVal val="visible"/>
                                      </p:to>
                                    </p:set>
                                    <p:animEffect transition="in" filter="fade">
                                      <p:cBhvr>
                                        <p:cTn id="262" dur="1500"/>
                                        <p:tgtEl>
                                          <p:spTgt spid="1028"/>
                                        </p:tgtEl>
                                      </p:cBhvr>
                                    </p:animEffect>
                                    <p:anim calcmode="lin" valueType="num">
                                      <p:cBhvr>
                                        <p:cTn id="263" dur="1500" fill="hold"/>
                                        <p:tgtEl>
                                          <p:spTgt spid="1028"/>
                                        </p:tgtEl>
                                        <p:attrNameLst>
                                          <p:attrName>ppt_x</p:attrName>
                                        </p:attrNameLst>
                                      </p:cBhvr>
                                      <p:tavLst>
                                        <p:tav tm="0">
                                          <p:val>
                                            <p:strVal val="#ppt_x"/>
                                          </p:val>
                                        </p:tav>
                                        <p:tav tm="100000">
                                          <p:val>
                                            <p:strVal val="#ppt_x"/>
                                          </p:val>
                                        </p:tav>
                                      </p:tavLst>
                                    </p:anim>
                                    <p:anim calcmode="lin" valueType="num">
                                      <p:cBhvr>
                                        <p:cTn id="264" dur="1500" fill="hold"/>
                                        <p:tgtEl>
                                          <p:spTgt spid="1028"/>
                                        </p:tgtEl>
                                        <p:attrNameLst>
                                          <p:attrName>ppt_y</p:attrName>
                                        </p:attrNameLst>
                                      </p:cBhvr>
                                      <p:tavLst>
                                        <p:tav tm="0">
                                          <p:val>
                                            <p:strVal val="#ppt_y+.1"/>
                                          </p:val>
                                        </p:tav>
                                        <p:tav tm="100000">
                                          <p:val>
                                            <p:strVal val="#ppt_y"/>
                                          </p:val>
                                        </p:tav>
                                      </p:tavLst>
                                    </p:anim>
                                  </p:childTnLst>
                                </p:cTn>
                              </p:par>
                              <p:par>
                                <p:cTn id="265" presetID="42" presetClass="entr" presetSubtype="0" fill="hold" nodeType="withEffect">
                                  <p:stCondLst>
                                    <p:cond delay="2000"/>
                                  </p:stCondLst>
                                  <p:childTnLst>
                                    <p:set>
                                      <p:cBhvr>
                                        <p:cTn id="266" dur="1" fill="hold">
                                          <p:stCondLst>
                                            <p:cond delay="0"/>
                                          </p:stCondLst>
                                        </p:cTn>
                                        <p:tgtEl>
                                          <p:spTgt spid="1054"/>
                                        </p:tgtEl>
                                        <p:attrNameLst>
                                          <p:attrName>style.visibility</p:attrName>
                                        </p:attrNameLst>
                                      </p:cBhvr>
                                      <p:to>
                                        <p:strVal val="visible"/>
                                      </p:to>
                                    </p:set>
                                    <p:animEffect transition="in" filter="fade">
                                      <p:cBhvr>
                                        <p:cTn id="267" dur="1500"/>
                                        <p:tgtEl>
                                          <p:spTgt spid="1054"/>
                                        </p:tgtEl>
                                      </p:cBhvr>
                                    </p:animEffect>
                                    <p:anim calcmode="lin" valueType="num">
                                      <p:cBhvr>
                                        <p:cTn id="268" dur="1500" fill="hold"/>
                                        <p:tgtEl>
                                          <p:spTgt spid="1054"/>
                                        </p:tgtEl>
                                        <p:attrNameLst>
                                          <p:attrName>ppt_x</p:attrName>
                                        </p:attrNameLst>
                                      </p:cBhvr>
                                      <p:tavLst>
                                        <p:tav tm="0">
                                          <p:val>
                                            <p:strVal val="#ppt_x"/>
                                          </p:val>
                                        </p:tav>
                                        <p:tav tm="100000">
                                          <p:val>
                                            <p:strVal val="#ppt_x"/>
                                          </p:val>
                                        </p:tav>
                                      </p:tavLst>
                                    </p:anim>
                                    <p:anim calcmode="lin" valueType="num">
                                      <p:cBhvr>
                                        <p:cTn id="269" dur="1500" fill="hold"/>
                                        <p:tgtEl>
                                          <p:spTgt spid="1054"/>
                                        </p:tgtEl>
                                        <p:attrNameLst>
                                          <p:attrName>ppt_y</p:attrName>
                                        </p:attrNameLst>
                                      </p:cBhvr>
                                      <p:tavLst>
                                        <p:tav tm="0">
                                          <p:val>
                                            <p:strVal val="#ppt_y+.1"/>
                                          </p:val>
                                        </p:tav>
                                        <p:tav tm="100000">
                                          <p:val>
                                            <p:strVal val="#ppt_y"/>
                                          </p:val>
                                        </p:tav>
                                      </p:tavLst>
                                    </p:anim>
                                  </p:childTnLst>
                                </p:cTn>
                              </p:par>
                              <p:par>
                                <p:cTn id="270" presetID="42" presetClass="entr" presetSubtype="0" fill="hold" nodeType="withEffect">
                                  <p:stCondLst>
                                    <p:cond delay="2000"/>
                                  </p:stCondLst>
                                  <p:childTnLst>
                                    <p:set>
                                      <p:cBhvr>
                                        <p:cTn id="271" dur="1" fill="hold">
                                          <p:stCondLst>
                                            <p:cond delay="0"/>
                                          </p:stCondLst>
                                        </p:cTn>
                                        <p:tgtEl>
                                          <p:spTgt spid="67"/>
                                        </p:tgtEl>
                                        <p:attrNameLst>
                                          <p:attrName>style.visibility</p:attrName>
                                        </p:attrNameLst>
                                      </p:cBhvr>
                                      <p:to>
                                        <p:strVal val="visible"/>
                                      </p:to>
                                    </p:set>
                                    <p:animEffect transition="in" filter="fade">
                                      <p:cBhvr>
                                        <p:cTn id="272" dur="1500"/>
                                        <p:tgtEl>
                                          <p:spTgt spid="67"/>
                                        </p:tgtEl>
                                      </p:cBhvr>
                                    </p:animEffect>
                                    <p:anim calcmode="lin" valueType="num">
                                      <p:cBhvr>
                                        <p:cTn id="273" dur="1500" fill="hold"/>
                                        <p:tgtEl>
                                          <p:spTgt spid="67"/>
                                        </p:tgtEl>
                                        <p:attrNameLst>
                                          <p:attrName>ppt_x</p:attrName>
                                        </p:attrNameLst>
                                      </p:cBhvr>
                                      <p:tavLst>
                                        <p:tav tm="0">
                                          <p:val>
                                            <p:strVal val="#ppt_x"/>
                                          </p:val>
                                        </p:tav>
                                        <p:tav tm="100000">
                                          <p:val>
                                            <p:strVal val="#ppt_x"/>
                                          </p:val>
                                        </p:tav>
                                      </p:tavLst>
                                    </p:anim>
                                    <p:anim calcmode="lin" valueType="num">
                                      <p:cBhvr>
                                        <p:cTn id="274" dur="1500" fill="hold"/>
                                        <p:tgtEl>
                                          <p:spTgt spid="67"/>
                                        </p:tgtEl>
                                        <p:attrNameLst>
                                          <p:attrName>ppt_y</p:attrName>
                                        </p:attrNameLst>
                                      </p:cBhvr>
                                      <p:tavLst>
                                        <p:tav tm="0">
                                          <p:val>
                                            <p:strVal val="#ppt_y+.1"/>
                                          </p:val>
                                        </p:tav>
                                        <p:tav tm="100000">
                                          <p:val>
                                            <p:strVal val="#ppt_y"/>
                                          </p:val>
                                        </p:tav>
                                      </p:tavLst>
                                    </p:anim>
                                  </p:childTnLst>
                                </p:cTn>
                              </p:par>
                              <p:par>
                                <p:cTn id="275" presetID="42" presetClass="entr" presetSubtype="0" fill="hold" nodeType="withEffect">
                                  <p:stCondLst>
                                    <p:cond delay="2000"/>
                                  </p:stCondLst>
                                  <p:childTnLst>
                                    <p:set>
                                      <p:cBhvr>
                                        <p:cTn id="276" dur="1" fill="hold">
                                          <p:stCondLst>
                                            <p:cond delay="0"/>
                                          </p:stCondLst>
                                        </p:cTn>
                                        <p:tgtEl>
                                          <p:spTgt spid="2050"/>
                                        </p:tgtEl>
                                        <p:attrNameLst>
                                          <p:attrName>style.visibility</p:attrName>
                                        </p:attrNameLst>
                                      </p:cBhvr>
                                      <p:to>
                                        <p:strVal val="visible"/>
                                      </p:to>
                                    </p:set>
                                    <p:animEffect transition="in" filter="fade">
                                      <p:cBhvr>
                                        <p:cTn id="277" dur="1500"/>
                                        <p:tgtEl>
                                          <p:spTgt spid="2050"/>
                                        </p:tgtEl>
                                      </p:cBhvr>
                                    </p:animEffect>
                                    <p:anim calcmode="lin" valueType="num">
                                      <p:cBhvr>
                                        <p:cTn id="278" dur="1500" fill="hold"/>
                                        <p:tgtEl>
                                          <p:spTgt spid="2050"/>
                                        </p:tgtEl>
                                        <p:attrNameLst>
                                          <p:attrName>ppt_x</p:attrName>
                                        </p:attrNameLst>
                                      </p:cBhvr>
                                      <p:tavLst>
                                        <p:tav tm="0">
                                          <p:val>
                                            <p:strVal val="#ppt_x"/>
                                          </p:val>
                                        </p:tav>
                                        <p:tav tm="100000">
                                          <p:val>
                                            <p:strVal val="#ppt_x"/>
                                          </p:val>
                                        </p:tav>
                                      </p:tavLst>
                                    </p:anim>
                                    <p:anim calcmode="lin" valueType="num">
                                      <p:cBhvr>
                                        <p:cTn id="279" dur="1500" fill="hold"/>
                                        <p:tgtEl>
                                          <p:spTgt spid="2050"/>
                                        </p:tgtEl>
                                        <p:attrNameLst>
                                          <p:attrName>ppt_y</p:attrName>
                                        </p:attrNameLst>
                                      </p:cBhvr>
                                      <p:tavLst>
                                        <p:tav tm="0">
                                          <p:val>
                                            <p:strVal val="#ppt_y+.1"/>
                                          </p:val>
                                        </p:tav>
                                        <p:tav tm="100000">
                                          <p:val>
                                            <p:strVal val="#ppt_y"/>
                                          </p:val>
                                        </p:tav>
                                      </p:tavLst>
                                    </p:anim>
                                  </p:childTnLst>
                                </p:cTn>
                              </p:par>
                              <p:par>
                                <p:cTn id="280" presetID="42" presetClass="entr" presetSubtype="0" fill="hold" nodeType="withEffect">
                                  <p:stCondLst>
                                    <p:cond delay="2000"/>
                                  </p:stCondLst>
                                  <p:childTnLst>
                                    <p:set>
                                      <p:cBhvr>
                                        <p:cTn id="281" dur="1" fill="hold">
                                          <p:stCondLst>
                                            <p:cond delay="0"/>
                                          </p:stCondLst>
                                        </p:cTn>
                                        <p:tgtEl>
                                          <p:spTgt spid="4098"/>
                                        </p:tgtEl>
                                        <p:attrNameLst>
                                          <p:attrName>style.visibility</p:attrName>
                                        </p:attrNameLst>
                                      </p:cBhvr>
                                      <p:to>
                                        <p:strVal val="visible"/>
                                      </p:to>
                                    </p:set>
                                    <p:animEffect transition="in" filter="fade">
                                      <p:cBhvr>
                                        <p:cTn id="282" dur="1500"/>
                                        <p:tgtEl>
                                          <p:spTgt spid="4098"/>
                                        </p:tgtEl>
                                      </p:cBhvr>
                                    </p:animEffect>
                                    <p:anim calcmode="lin" valueType="num">
                                      <p:cBhvr>
                                        <p:cTn id="283" dur="1500" fill="hold"/>
                                        <p:tgtEl>
                                          <p:spTgt spid="4098"/>
                                        </p:tgtEl>
                                        <p:attrNameLst>
                                          <p:attrName>ppt_x</p:attrName>
                                        </p:attrNameLst>
                                      </p:cBhvr>
                                      <p:tavLst>
                                        <p:tav tm="0">
                                          <p:val>
                                            <p:strVal val="#ppt_x"/>
                                          </p:val>
                                        </p:tav>
                                        <p:tav tm="100000">
                                          <p:val>
                                            <p:strVal val="#ppt_x"/>
                                          </p:val>
                                        </p:tav>
                                      </p:tavLst>
                                    </p:anim>
                                    <p:anim calcmode="lin" valueType="num">
                                      <p:cBhvr>
                                        <p:cTn id="284" dur="1500" fill="hold"/>
                                        <p:tgtEl>
                                          <p:spTgt spid="4098"/>
                                        </p:tgtEl>
                                        <p:attrNameLst>
                                          <p:attrName>ppt_y</p:attrName>
                                        </p:attrNameLst>
                                      </p:cBhvr>
                                      <p:tavLst>
                                        <p:tav tm="0">
                                          <p:val>
                                            <p:strVal val="#ppt_y+.1"/>
                                          </p:val>
                                        </p:tav>
                                        <p:tav tm="100000">
                                          <p:val>
                                            <p:strVal val="#ppt_y"/>
                                          </p:val>
                                        </p:tav>
                                      </p:tavLst>
                                    </p:anim>
                                  </p:childTnLst>
                                </p:cTn>
                              </p:par>
                              <p:par>
                                <p:cTn id="285" presetID="42" presetClass="entr" presetSubtype="0" fill="hold" nodeType="withEffect">
                                  <p:stCondLst>
                                    <p:cond delay="2000"/>
                                  </p:stCondLst>
                                  <p:childTnLst>
                                    <p:set>
                                      <p:cBhvr>
                                        <p:cTn id="286" dur="1" fill="hold">
                                          <p:stCondLst>
                                            <p:cond delay="0"/>
                                          </p:stCondLst>
                                        </p:cTn>
                                        <p:tgtEl>
                                          <p:spTgt spid="3"/>
                                        </p:tgtEl>
                                        <p:attrNameLst>
                                          <p:attrName>style.visibility</p:attrName>
                                        </p:attrNameLst>
                                      </p:cBhvr>
                                      <p:to>
                                        <p:strVal val="visible"/>
                                      </p:to>
                                    </p:set>
                                    <p:animEffect transition="in" filter="fade">
                                      <p:cBhvr>
                                        <p:cTn id="287" dur="1500"/>
                                        <p:tgtEl>
                                          <p:spTgt spid="3"/>
                                        </p:tgtEl>
                                      </p:cBhvr>
                                    </p:animEffect>
                                    <p:anim calcmode="lin" valueType="num">
                                      <p:cBhvr>
                                        <p:cTn id="288" dur="1500" fill="hold"/>
                                        <p:tgtEl>
                                          <p:spTgt spid="3"/>
                                        </p:tgtEl>
                                        <p:attrNameLst>
                                          <p:attrName>ppt_x</p:attrName>
                                        </p:attrNameLst>
                                      </p:cBhvr>
                                      <p:tavLst>
                                        <p:tav tm="0">
                                          <p:val>
                                            <p:strVal val="#ppt_x"/>
                                          </p:val>
                                        </p:tav>
                                        <p:tav tm="100000">
                                          <p:val>
                                            <p:strVal val="#ppt_x"/>
                                          </p:val>
                                        </p:tav>
                                      </p:tavLst>
                                    </p:anim>
                                    <p:anim calcmode="lin" valueType="num">
                                      <p:cBhvr>
                                        <p:cTn id="289" dur="1500" fill="hold"/>
                                        <p:tgtEl>
                                          <p:spTgt spid="3"/>
                                        </p:tgtEl>
                                        <p:attrNameLst>
                                          <p:attrName>ppt_y</p:attrName>
                                        </p:attrNameLst>
                                      </p:cBhvr>
                                      <p:tavLst>
                                        <p:tav tm="0">
                                          <p:val>
                                            <p:strVal val="#ppt_y+.1"/>
                                          </p:val>
                                        </p:tav>
                                        <p:tav tm="100000">
                                          <p:val>
                                            <p:strVal val="#ppt_y"/>
                                          </p:val>
                                        </p:tav>
                                      </p:tavLst>
                                    </p:anim>
                                  </p:childTnLst>
                                </p:cTn>
                              </p:par>
                              <p:par>
                                <p:cTn id="290" presetID="42" presetClass="entr" presetSubtype="0" fill="hold" nodeType="withEffect">
                                  <p:stCondLst>
                                    <p:cond delay="2000"/>
                                  </p:stCondLst>
                                  <p:childTnLst>
                                    <p:set>
                                      <p:cBhvr>
                                        <p:cTn id="291" dur="1" fill="hold">
                                          <p:stCondLst>
                                            <p:cond delay="0"/>
                                          </p:stCondLst>
                                        </p:cTn>
                                        <p:tgtEl>
                                          <p:spTgt spid="6"/>
                                        </p:tgtEl>
                                        <p:attrNameLst>
                                          <p:attrName>style.visibility</p:attrName>
                                        </p:attrNameLst>
                                      </p:cBhvr>
                                      <p:to>
                                        <p:strVal val="visible"/>
                                      </p:to>
                                    </p:set>
                                    <p:animEffect transition="in" filter="fade">
                                      <p:cBhvr>
                                        <p:cTn id="292" dur="1500"/>
                                        <p:tgtEl>
                                          <p:spTgt spid="6"/>
                                        </p:tgtEl>
                                      </p:cBhvr>
                                    </p:animEffect>
                                    <p:anim calcmode="lin" valueType="num">
                                      <p:cBhvr>
                                        <p:cTn id="293" dur="1500" fill="hold"/>
                                        <p:tgtEl>
                                          <p:spTgt spid="6"/>
                                        </p:tgtEl>
                                        <p:attrNameLst>
                                          <p:attrName>ppt_x</p:attrName>
                                        </p:attrNameLst>
                                      </p:cBhvr>
                                      <p:tavLst>
                                        <p:tav tm="0">
                                          <p:val>
                                            <p:strVal val="#ppt_x"/>
                                          </p:val>
                                        </p:tav>
                                        <p:tav tm="100000">
                                          <p:val>
                                            <p:strVal val="#ppt_x"/>
                                          </p:val>
                                        </p:tav>
                                      </p:tavLst>
                                    </p:anim>
                                    <p:anim calcmode="lin" valueType="num">
                                      <p:cBhvr>
                                        <p:cTn id="294" dur="1500" fill="hold"/>
                                        <p:tgtEl>
                                          <p:spTgt spid="6"/>
                                        </p:tgtEl>
                                        <p:attrNameLst>
                                          <p:attrName>ppt_y</p:attrName>
                                        </p:attrNameLst>
                                      </p:cBhvr>
                                      <p:tavLst>
                                        <p:tav tm="0">
                                          <p:val>
                                            <p:strVal val="#ppt_y+.1"/>
                                          </p:val>
                                        </p:tav>
                                        <p:tav tm="100000">
                                          <p:val>
                                            <p:strVal val="#ppt_y"/>
                                          </p:val>
                                        </p:tav>
                                      </p:tavLst>
                                    </p:anim>
                                  </p:childTnLst>
                                </p:cTn>
                              </p:par>
                              <p:par>
                                <p:cTn id="295" presetID="42" presetClass="entr" presetSubtype="0" fill="hold" nodeType="withEffect">
                                  <p:stCondLst>
                                    <p:cond delay="2000"/>
                                  </p:stCondLst>
                                  <p:childTnLst>
                                    <p:set>
                                      <p:cBhvr>
                                        <p:cTn id="296" dur="1" fill="hold">
                                          <p:stCondLst>
                                            <p:cond delay="0"/>
                                          </p:stCondLst>
                                        </p:cTn>
                                        <p:tgtEl>
                                          <p:spTgt spid="12"/>
                                        </p:tgtEl>
                                        <p:attrNameLst>
                                          <p:attrName>style.visibility</p:attrName>
                                        </p:attrNameLst>
                                      </p:cBhvr>
                                      <p:to>
                                        <p:strVal val="visible"/>
                                      </p:to>
                                    </p:set>
                                    <p:animEffect transition="in" filter="fade">
                                      <p:cBhvr>
                                        <p:cTn id="297" dur="1500"/>
                                        <p:tgtEl>
                                          <p:spTgt spid="12"/>
                                        </p:tgtEl>
                                      </p:cBhvr>
                                    </p:animEffect>
                                    <p:anim calcmode="lin" valueType="num">
                                      <p:cBhvr>
                                        <p:cTn id="298" dur="1500" fill="hold"/>
                                        <p:tgtEl>
                                          <p:spTgt spid="12"/>
                                        </p:tgtEl>
                                        <p:attrNameLst>
                                          <p:attrName>ppt_x</p:attrName>
                                        </p:attrNameLst>
                                      </p:cBhvr>
                                      <p:tavLst>
                                        <p:tav tm="0">
                                          <p:val>
                                            <p:strVal val="#ppt_x"/>
                                          </p:val>
                                        </p:tav>
                                        <p:tav tm="100000">
                                          <p:val>
                                            <p:strVal val="#ppt_x"/>
                                          </p:val>
                                        </p:tav>
                                      </p:tavLst>
                                    </p:anim>
                                    <p:anim calcmode="lin" valueType="num">
                                      <p:cBhvr>
                                        <p:cTn id="299" dur="1500" fill="hold"/>
                                        <p:tgtEl>
                                          <p:spTgt spid="12"/>
                                        </p:tgtEl>
                                        <p:attrNameLst>
                                          <p:attrName>ppt_y</p:attrName>
                                        </p:attrNameLst>
                                      </p:cBhvr>
                                      <p:tavLst>
                                        <p:tav tm="0">
                                          <p:val>
                                            <p:strVal val="#ppt_y+.1"/>
                                          </p:val>
                                        </p:tav>
                                        <p:tav tm="100000">
                                          <p:val>
                                            <p:strVal val="#ppt_y"/>
                                          </p:val>
                                        </p:tav>
                                      </p:tavLst>
                                    </p:anim>
                                  </p:childTnLst>
                                </p:cTn>
                              </p:par>
                              <p:par>
                                <p:cTn id="300" presetID="42" presetClass="entr" presetSubtype="0" fill="hold" nodeType="withEffect">
                                  <p:stCondLst>
                                    <p:cond delay="2000"/>
                                  </p:stCondLst>
                                  <p:childTnLst>
                                    <p:set>
                                      <p:cBhvr>
                                        <p:cTn id="301" dur="1" fill="hold">
                                          <p:stCondLst>
                                            <p:cond delay="0"/>
                                          </p:stCondLst>
                                        </p:cTn>
                                        <p:tgtEl>
                                          <p:spTgt spid="70"/>
                                        </p:tgtEl>
                                        <p:attrNameLst>
                                          <p:attrName>style.visibility</p:attrName>
                                        </p:attrNameLst>
                                      </p:cBhvr>
                                      <p:to>
                                        <p:strVal val="visible"/>
                                      </p:to>
                                    </p:set>
                                    <p:animEffect transition="in" filter="fade">
                                      <p:cBhvr>
                                        <p:cTn id="302" dur="1500"/>
                                        <p:tgtEl>
                                          <p:spTgt spid="70"/>
                                        </p:tgtEl>
                                      </p:cBhvr>
                                    </p:animEffect>
                                    <p:anim calcmode="lin" valueType="num">
                                      <p:cBhvr>
                                        <p:cTn id="303" dur="1500" fill="hold"/>
                                        <p:tgtEl>
                                          <p:spTgt spid="70"/>
                                        </p:tgtEl>
                                        <p:attrNameLst>
                                          <p:attrName>ppt_x</p:attrName>
                                        </p:attrNameLst>
                                      </p:cBhvr>
                                      <p:tavLst>
                                        <p:tav tm="0">
                                          <p:val>
                                            <p:strVal val="#ppt_x"/>
                                          </p:val>
                                        </p:tav>
                                        <p:tav tm="100000">
                                          <p:val>
                                            <p:strVal val="#ppt_x"/>
                                          </p:val>
                                        </p:tav>
                                      </p:tavLst>
                                    </p:anim>
                                    <p:anim calcmode="lin" valueType="num">
                                      <p:cBhvr>
                                        <p:cTn id="304" dur="15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072" y="281769"/>
            <a:ext cx="4636731" cy="486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7" name="TextBox 5"/>
          <p:cNvSpPr txBox="1">
            <a:spLocks noChangeArrowheads="1"/>
          </p:cNvSpPr>
          <p:nvPr/>
        </p:nvSpPr>
        <p:spPr bwMode="auto">
          <a:xfrm>
            <a:off x="2643187" y="2686050"/>
            <a:ext cx="2614613" cy="253916"/>
          </a:xfrm>
          <a:prstGeom prst="rect">
            <a:avLst/>
          </a:prstGeom>
          <a:noFill/>
          <a:ln w="9525">
            <a:noFill/>
            <a:miter lim="800000"/>
            <a:headEnd/>
            <a:tailEnd/>
          </a:ln>
        </p:spPr>
        <p:txBody>
          <a:bodyPr>
            <a:spAutoFit/>
          </a:bodyPr>
          <a:lstStyle/>
          <a:p>
            <a:endParaRPr lang="en-US" sz="1050" dirty="0">
              <a:latin typeface="Trebuchet MS" pitchFamily="34" charset="0"/>
            </a:endParaRPr>
          </a:p>
        </p:txBody>
      </p:sp>
      <p:sp>
        <p:nvSpPr>
          <p:cNvPr id="46" name="Rectangle 21"/>
          <p:cNvSpPr>
            <a:spLocks noChangeArrowheads="1"/>
          </p:cNvSpPr>
          <p:nvPr/>
        </p:nvSpPr>
        <p:spPr bwMode="auto">
          <a:xfrm>
            <a:off x="4712460" y="171450"/>
            <a:ext cx="3174241" cy="1200329"/>
          </a:xfrm>
          <a:prstGeom prst="rect">
            <a:avLst/>
          </a:prstGeom>
          <a:noFill/>
          <a:ln w="9525">
            <a:noFill/>
            <a:miter lim="800000"/>
            <a:headEnd/>
            <a:tailEnd/>
          </a:ln>
        </p:spPr>
        <p:txBody>
          <a:bodyPr wrap="square">
            <a:spAutoFit/>
          </a:bodyPr>
          <a:lstStyle/>
          <a:p>
            <a:pPr algn="ctr"/>
            <a:r>
              <a:rPr lang="en-US" sz="2400" dirty="0">
                <a:latin typeface="Arial Black" panose="020B0A04020102020204" pitchFamily="34" charset="0"/>
              </a:rPr>
              <a:t>Strategic Workforce Partner</a:t>
            </a:r>
            <a:endParaRPr lang="en-US" sz="2400" b="1" dirty="0">
              <a:latin typeface="Arial Black" panose="020B0A04020102020204" pitchFamily="34" charset="0"/>
            </a:endParaRPr>
          </a:p>
        </p:txBody>
      </p:sp>
      <p:sp>
        <p:nvSpPr>
          <p:cNvPr id="16" name="Rectangle 21"/>
          <p:cNvSpPr>
            <a:spLocks noChangeArrowheads="1"/>
          </p:cNvSpPr>
          <p:nvPr/>
        </p:nvSpPr>
        <p:spPr bwMode="auto">
          <a:xfrm>
            <a:off x="4704379" y="3701637"/>
            <a:ext cx="3182321" cy="1477328"/>
          </a:xfrm>
          <a:prstGeom prst="rect">
            <a:avLst/>
          </a:prstGeom>
          <a:noFill/>
          <a:ln w="9525">
            <a:noFill/>
            <a:miter lim="800000"/>
            <a:headEnd/>
            <a:tailEnd/>
          </a:ln>
        </p:spPr>
        <p:txBody>
          <a:bodyPr wrap="square">
            <a:spAutoFit/>
          </a:bodyPr>
          <a:lstStyle/>
          <a:p>
            <a:pPr algn="ctr">
              <a:lnSpc>
                <a:spcPct val="150000"/>
              </a:lnSpc>
            </a:pPr>
            <a:r>
              <a:rPr lang="en-US" sz="1200" dirty="0">
                <a:latin typeface="Arial Black" panose="020B0A04020102020204" pitchFamily="34" charset="0"/>
              </a:rPr>
              <a:t>Aerospace</a:t>
            </a:r>
          </a:p>
          <a:p>
            <a:pPr algn="ctr">
              <a:lnSpc>
                <a:spcPct val="150000"/>
              </a:lnSpc>
            </a:pPr>
            <a:r>
              <a:rPr lang="en-US" sz="1200" b="1" dirty="0">
                <a:latin typeface="Arial Black" panose="020B0A04020102020204" pitchFamily="34" charset="0"/>
              </a:rPr>
              <a:t>Advanced Manufacturing</a:t>
            </a:r>
          </a:p>
          <a:p>
            <a:pPr algn="ctr">
              <a:lnSpc>
                <a:spcPct val="150000"/>
              </a:lnSpc>
            </a:pPr>
            <a:r>
              <a:rPr lang="en-US" sz="1200" b="1" dirty="0">
                <a:latin typeface="Arial Black" panose="020B0A04020102020204" pitchFamily="34" charset="0"/>
              </a:rPr>
              <a:t>Information Technology</a:t>
            </a:r>
          </a:p>
          <a:p>
            <a:pPr algn="ctr">
              <a:lnSpc>
                <a:spcPct val="150000"/>
              </a:lnSpc>
            </a:pPr>
            <a:r>
              <a:rPr lang="en-US" sz="1200" b="1" dirty="0">
                <a:latin typeface="Arial Black" panose="020B0A04020102020204" pitchFamily="34" charset="0"/>
              </a:rPr>
              <a:t>Heavy Equipment</a:t>
            </a:r>
          </a:p>
          <a:p>
            <a:pPr algn="ctr">
              <a:lnSpc>
                <a:spcPct val="150000"/>
              </a:lnSpc>
            </a:pPr>
            <a:r>
              <a:rPr lang="en-US" sz="1200" b="1" dirty="0">
                <a:latin typeface="Arial Black" panose="020B0A04020102020204" pitchFamily="34" charset="0"/>
              </a:rPr>
              <a:t>Just-In-Time Training</a:t>
            </a:r>
          </a:p>
        </p:txBody>
      </p:sp>
      <p:pic>
        <p:nvPicPr>
          <p:cNvPr id="9" name="Picture 7" descr="http://www.sama-tx.org/images/stories/Alamo_Academies.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5463" y="2512664"/>
            <a:ext cx="1324995" cy="4508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alamo workforce center of excellenc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9095" y="1335507"/>
            <a:ext cx="1621631" cy="4173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cmsstg.alamo.edu/uploadedImages/St_Philips_College/Library/Images/Website_Elements/SPC_NameHeade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8563" y="1882604"/>
            <a:ext cx="1514312" cy="28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7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1000"/>
                                        <p:tgtEl>
                                          <p:spTgt spid="16">
                                            <p:txEl>
                                              <p:pRg st="1" end="1"/>
                                            </p:txEl>
                                          </p:spTgt>
                                        </p:tgtEl>
                                      </p:cBhvr>
                                    </p:animEffect>
                                  </p:childTnLst>
                                </p:cTn>
                              </p:par>
                              <p:par>
                                <p:cTn id="11" presetID="10" presetClass="entr" presetSubtype="0" fill="hold" nodeType="withEffect">
                                  <p:stCondLst>
                                    <p:cond delay="100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1000"/>
                                        <p:tgtEl>
                                          <p:spTgt spid="16">
                                            <p:txEl>
                                              <p:pRg st="2" end="2"/>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1000"/>
                                        <p:tgtEl>
                                          <p:spTgt spid="16">
                                            <p:txEl>
                                              <p:pRg st="3" end="3"/>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1000"/>
                                        <p:tgtEl>
                                          <p:spTgt spid="16">
                                            <p:txEl>
                                              <p:pRg st="4" end="4"/>
                                            </p:txEl>
                                          </p:spTgt>
                                        </p:tgtEl>
                                      </p:cBhvr>
                                    </p:animEffect>
                                  </p:childTnLst>
                                </p:cTn>
                              </p:par>
                              <p:par>
                                <p:cTn id="20" presetID="10" presetClass="entr" presetSubtype="0" fill="hold"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nodeType="withEffect">
                                  <p:stCondLst>
                                    <p:cond delay="15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10" presetClass="entr" presetSubtype="0" fill="hold" nodeType="withEffect">
                                  <p:stCondLst>
                                    <p:cond delay="15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2"/>
          <p:cNvSpPr>
            <a:spLocks noChangeShapeType="1"/>
          </p:cNvSpPr>
          <p:nvPr/>
        </p:nvSpPr>
        <p:spPr bwMode="auto">
          <a:xfrm>
            <a:off x="2631281" y="2026444"/>
            <a:ext cx="5372100" cy="0"/>
          </a:xfrm>
          <a:prstGeom prst="line">
            <a:avLst/>
          </a:prstGeom>
          <a:noFill/>
          <a:ln w="19050">
            <a:noFill/>
            <a:round/>
            <a:headEnd/>
            <a:tailEnd/>
          </a:ln>
        </p:spPr>
        <p:txBody>
          <a:bodyPr/>
          <a:lstStyle/>
          <a:p>
            <a:endParaRPr lang="en-US" sz="1050"/>
          </a:p>
        </p:txBody>
      </p:sp>
      <p:sp>
        <p:nvSpPr>
          <p:cNvPr id="3078" name="Rectangle 10"/>
          <p:cNvSpPr>
            <a:spLocks noChangeArrowheads="1"/>
          </p:cNvSpPr>
          <p:nvPr/>
        </p:nvSpPr>
        <p:spPr bwMode="auto">
          <a:xfrm>
            <a:off x="-228600" y="1245238"/>
            <a:ext cx="184731" cy="253916"/>
          </a:xfrm>
          <a:prstGeom prst="rect">
            <a:avLst/>
          </a:prstGeom>
          <a:noFill/>
          <a:ln w="9525">
            <a:noFill/>
            <a:miter lim="800000"/>
            <a:headEnd/>
            <a:tailEnd/>
          </a:ln>
        </p:spPr>
        <p:txBody>
          <a:bodyPr wrap="none" anchor="ctr">
            <a:spAutoFit/>
          </a:bodyPr>
          <a:lstStyle/>
          <a:p>
            <a:endParaRPr lang="en-US" sz="1050">
              <a:latin typeface="Calibri" pitchFamily="34" charset="0"/>
            </a:endParaRPr>
          </a:p>
        </p:txBody>
      </p:sp>
      <p:sp>
        <p:nvSpPr>
          <p:cNvPr id="11" name="Content Placeholder 2"/>
          <p:cNvSpPr txBox="1">
            <a:spLocks/>
          </p:cNvSpPr>
          <p:nvPr/>
        </p:nvSpPr>
        <p:spPr>
          <a:xfrm>
            <a:off x="381000" y="1239681"/>
            <a:ext cx="8382000" cy="3314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sz="1800" dirty="0"/>
          </a:p>
        </p:txBody>
      </p:sp>
      <p:pic>
        <p:nvPicPr>
          <p:cNvPr id="8" name="Picture 7" descr="AACOG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381" y="4248150"/>
            <a:ext cx="967468" cy="685800"/>
          </a:xfrm>
          <a:prstGeom prst="rect">
            <a:avLst/>
          </a:prstGeom>
          <a:noFill/>
          <a:ln>
            <a:noFill/>
          </a:ln>
        </p:spPr>
      </p:pic>
      <p:sp>
        <p:nvSpPr>
          <p:cNvPr id="9" name="Shape 246"/>
          <p:cNvSpPr txBox="1">
            <a:spLocks/>
          </p:cNvSpPr>
          <p:nvPr/>
        </p:nvSpPr>
        <p:spPr>
          <a:xfrm rot="283">
            <a:off x="26832" y="5388"/>
            <a:ext cx="9093063" cy="997263"/>
          </a:xfrm>
          <a:prstGeom prst="rect">
            <a:avLst/>
          </a:prstGeom>
          <a:solidFill>
            <a:srgbClr val="002060"/>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3200" b="1" dirty="0" smtClean="0">
                <a:solidFill>
                  <a:schemeClr val="bg1"/>
                </a:solidFill>
                <a:latin typeface="Arial Black" panose="020B0A04020102020204" pitchFamily="34" charset="0"/>
              </a:rPr>
              <a:t>Advancing Mission </a:t>
            </a:r>
            <a:r>
              <a:rPr lang="en-US" sz="3200" b="1" dirty="0">
                <a:solidFill>
                  <a:schemeClr val="bg1"/>
                </a:solidFill>
                <a:latin typeface="Arial Black" panose="020B0A04020102020204" pitchFamily="34" charset="0"/>
              </a:rPr>
              <a:t>by Balancing Priorities</a:t>
            </a:r>
            <a:endParaRPr lang="en" sz="3200" dirty="0">
              <a:solidFill>
                <a:schemeClr val="bg1"/>
              </a:solidFill>
              <a:latin typeface="Arial Black" panose="020B0A04020102020204" pitchFamily="34" charset="0"/>
            </a:endParaRPr>
          </a:p>
        </p:txBody>
      </p:sp>
      <p:sp>
        <p:nvSpPr>
          <p:cNvPr id="7" name="Content Placeholder 2"/>
          <p:cNvSpPr txBox="1">
            <a:spLocks/>
          </p:cNvSpPr>
          <p:nvPr/>
        </p:nvSpPr>
        <p:spPr>
          <a:xfrm>
            <a:off x="1714501" y="1749032"/>
            <a:ext cx="2715074" cy="339447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latin typeface="Arial Black" panose="020B0A04020102020204" pitchFamily="34" charset="0"/>
              </a:rPr>
              <a:t>FISCAL</a:t>
            </a:r>
          </a:p>
          <a:p>
            <a:pPr marL="0" indent="0" algn="ctr">
              <a:buFont typeface="Arial" panose="020B0604020202020204" pitchFamily="34" charset="0"/>
              <a:buNone/>
            </a:pPr>
            <a:r>
              <a:rPr lang="en-US" dirty="0" smtClean="0">
                <a:latin typeface="Arial Black" panose="020B0A04020102020204" pitchFamily="34" charset="0"/>
              </a:rPr>
              <a:t>RESPONSIBILITY</a:t>
            </a:r>
          </a:p>
          <a:p>
            <a:pPr marL="0" indent="0" algn="ctr">
              <a:buFont typeface="Arial" panose="020B0604020202020204" pitchFamily="34" charset="0"/>
              <a:buNone/>
            </a:pPr>
            <a:endParaRPr lang="en-US" sz="1350" dirty="0" smtClean="0"/>
          </a:p>
          <a:p>
            <a:pPr marL="0" indent="0" algn="ctr">
              <a:buFont typeface="Arial" panose="020B0604020202020204" pitchFamily="34" charset="0"/>
              <a:buNone/>
            </a:pPr>
            <a:r>
              <a:rPr lang="en-US" sz="1350" b="1" dirty="0" smtClean="0"/>
              <a:t>Maintain operational self-sufficiency and financial viability</a:t>
            </a:r>
          </a:p>
          <a:p>
            <a:pPr marL="0" indent="0" algn="ctr">
              <a:buFont typeface="Arial" panose="020B0604020202020204" pitchFamily="34" charset="0"/>
              <a:buNone/>
            </a:pPr>
            <a:endParaRPr lang="en-US" sz="900" dirty="0" smtClean="0"/>
          </a:p>
          <a:p>
            <a:pPr marL="342900" lvl="1" indent="0">
              <a:buFont typeface="Arial" panose="020B0604020202020204" pitchFamily="34" charset="0"/>
              <a:buNone/>
            </a:pPr>
            <a:endParaRPr lang="en-US" dirty="0" smtClean="0"/>
          </a:p>
        </p:txBody>
      </p:sp>
      <p:sp>
        <p:nvSpPr>
          <p:cNvPr id="10" name="Content Placeholder 2"/>
          <p:cNvSpPr txBox="1">
            <a:spLocks/>
          </p:cNvSpPr>
          <p:nvPr/>
        </p:nvSpPr>
        <p:spPr>
          <a:xfrm>
            <a:off x="4614862" y="1753429"/>
            <a:ext cx="3043238" cy="3394472"/>
          </a:xfrm>
          <a:prstGeom prst="rect">
            <a:avLst/>
          </a:prstGeom>
        </p:spPr>
        <p:txBody>
          <a:bodyPr/>
          <a:lst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100" dirty="0">
                <a:latin typeface="Arial Black" panose="020B0A04020102020204" pitchFamily="34" charset="0"/>
              </a:rPr>
              <a:t>RESPONSIBILITY TO COMMUNITY</a:t>
            </a:r>
          </a:p>
          <a:p>
            <a:pPr marL="0" indent="0" algn="ctr">
              <a:buNone/>
            </a:pPr>
            <a:endParaRPr lang="en-US" sz="1800" dirty="0"/>
          </a:p>
          <a:p>
            <a:pPr marL="0" indent="0" algn="ctr">
              <a:buNone/>
            </a:pPr>
            <a:r>
              <a:rPr lang="en-US" sz="1350" b="1" dirty="0"/>
              <a:t>Promote job creation by supporting growth of employers at Port</a:t>
            </a:r>
          </a:p>
          <a:p>
            <a:pPr marL="0" indent="0" algn="ctr">
              <a:buNone/>
            </a:pPr>
            <a:endParaRPr lang="en-US" sz="900" dirty="0">
              <a:solidFill>
                <a:srgbClr val="00B0F0"/>
              </a:solidFill>
              <a:latin typeface="Arial Black" panose="020B0A04020102020204" pitchFamily="34" charset="0"/>
            </a:endParaRPr>
          </a:p>
          <a:p>
            <a:endParaRPr lang="en-US" sz="900" b="1" dirty="0"/>
          </a:p>
          <a:p>
            <a:endParaRPr lang="en-US" sz="900" b="1" dirty="0"/>
          </a:p>
          <a:p>
            <a:endParaRPr lang="en-US" sz="900" b="1" dirty="0"/>
          </a:p>
          <a:p>
            <a:pPr marL="0" indent="0" algn="ctr">
              <a:buNone/>
            </a:pPr>
            <a:endParaRPr lang="en-US" sz="1350" dirty="0">
              <a:solidFill>
                <a:srgbClr val="00B0F0"/>
              </a:solidFill>
              <a:latin typeface="Arial Black" panose="020B0A04020102020204" pitchFamily="34" charset="0"/>
            </a:endParaRPr>
          </a:p>
          <a:p>
            <a:pPr marL="342900" lvl="1" indent="0">
              <a:buNone/>
            </a:pPr>
            <a:endParaRPr lang="en-US" sz="2100" dirty="0"/>
          </a:p>
        </p:txBody>
      </p:sp>
      <p:cxnSp>
        <p:nvCxnSpPr>
          <p:cNvPr id="12" name="Straight Connector 11"/>
          <p:cNvCxnSpPr/>
          <p:nvPr/>
        </p:nvCxnSpPr>
        <p:spPr>
          <a:xfrm>
            <a:off x="3019425" y="3774282"/>
            <a:ext cx="3000375" cy="0"/>
          </a:xfrm>
          <a:prstGeom prst="line">
            <a:avLst/>
          </a:prstGeom>
        </p:spPr>
        <p:style>
          <a:lnRef idx="3">
            <a:schemeClr val="dk1"/>
          </a:lnRef>
          <a:fillRef idx="0">
            <a:schemeClr val="dk1"/>
          </a:fillRef>
          <a:effectRef idx="2">
            <a:schemeClr val="dk1"/>
          </a:effectRef>
          <a:fontRef idx="minor">
            <a:schemeClr val="tx1"/>
          </a:fontRef>
        </p:style>
      </p:cxnSp>
      <p:pic>
        <p:nvPicPr>
          <p:cNvPr id="13" name="Picture 4" descr="http://www.clker.com/cliparts/4/e/f/a/131406376032215174blue%20triangle-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3377" y="3812980"/>
            <a:ext cx="743843" cy="99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9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200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00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7" presetClass="entr" presetSubtype="0" fill="hold" grpId="0"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2"/>
          <p:cNvSpPr>
            <a:spLocks noChangeShapeType="1"/>
          </p:cNvSpPr>
          <p:nvPr/>
        </p:nvSpPr>
        <p:spPr bwMode="auto">
          <a:xfrm>
            <a:off x="2631281" y="2026444"/>
            <a:ext cx="5372100" cy="0"/>
          </a:xfrm>
          <a:prstGeom prst="line">
            <a:avLst/>
          </a:prstGeom>
          <a:noFill/>
          <a:ln w="19050">
            <a:noFill/>
            <a:round/>
            <a:headEnd/>
            <a:tailEnd/>
          </a:ln>
        </p:spPr>
        <p:txBody>
          <a:bodyPr/>
          <a:lstStyle/>
          <a:p>
            <a:endParaRPr lang="en-US" sz="1050"/>
          </a:p>
        </p:txBody>
      </p:sp>
      <p:sp>
        <p:nvSpPr>
          <p:cNvPr id="3078" name="Rectangle 10"/>
          <p:cNvSpPr>
            <a:spLocks noChangeArrowheads="1"/>
          </p:cNvSpPr>
          <p:nvPr/>
        </p:nvSpPr>
        <p:spPr bwMode="auto">
          <a:xfrm>
            <a:off x="-228600" y="1245238"/>
            <a:ext cx="184731" cy="253916"/>
          </a:xfrm>
          <a:prstGeom prst="rect">
            <a:avLst/>
          </a:prstGeom>
          <a:noFill/>
          <a:ln w="9525">
            <a:noFill/>
            <a:miter lim="800000"/>
            <a:headEnd/>
            <a:tailEnd/>
          </a:ln>
        </p:spPr>
        <p:txBody>
          <a:bodyPr wrap="none" anchor="ctr">
            <a:spAutoFit/>
          </a:bodyPr>
          <a:lstStyle/>
          <a:p>
            <a:endParaRPr lang="en-US" sz="1050">
              <a:latin typeface="Calibri" pitchFamily="34" charset="0"/>
            </a:endParaRPr>
          </a:p>
        </p:txBody>
      </p:sp>
      <p:sp>
        <p:nvSpPr>
          <p:cNvPr id="11" name="Content Placeholder 2"/>
          <p:cNvSpPr txBox="1">
            <a:spLocks/>
          </p:cNvSpPr>
          <p:nvPr/>
        </p:nvSpPr>
        <p:spPr>
          <a:xfrm>
            <a:off x="381000" y="1239681"/>
            <a:ext cx="8382000" cy="3314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sz="1800" dirty="0"/>
          </a:p>
        </p:txBody>
      </p:sp>
      <p:pic>
        <p:nvPicPr>
          <p:cNvPr id="8" name="Picture 7" descr="AACOG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381" y="4248150"/>
            <a:ext cx="967468" cy="685800"/>
          </a:xfrm>
          <a:prstGeom prst="rect">
            <a:avLst/>
          </a:prstGeom>
          <a:noFill/>
          <a:ln>
            <a:noFill/>
          </a:ln>
        </p:spPr>
      </p:pic>
      <p:sp>
        <p:nvSpPr>
          <p:cNvPr id="9" name="Shape 246"/>
          <p:cNvSpPr txBox="1">
            <a:spLocks/>
          </p:cNvSpPr>
          <p:nvPr/>
        </p:nvSpPr>
        <p:spPr>
          <a:xfrm rot="283">
            <a:off x="26832" y="5388"/>
            <a:ext cx="9093063" cy="997263"/>
          </a:xfrm>
          <a:prstGeom prst="rect">
            <a:avLst/>
          </a:prstGeom>
          <a:solidFill>
            <a:srgbClr val="002060"/>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2800" b="1" dirty="0">
                <a:solidFill>
                  <a:schemeClr val="bg1"/>
                </a:solidFill>
                <a:latin typeface="Arial Black" panose="020B0A04020102020204" pitchFamily="34" charset="0"/>
              </a:rPr>
              <a:t>Strategic Redevelopment = Job Creation</a:t>
            </a:r>
            <a:endParaRPr lang="en" sz="2800" dirty="0">
              <a:solidFill>
                <a:schemeClr val="bg1"/>
              </a:solidFill>
              <a:latin typeface="Arial Black" panose="020B0A04020102020204" pitchFamily="34" charset="0"/>
            </a:endParaRPr>
          </a:p>
        </p:txBody>
      </p:sp>
      <p:sp>
        <p:nvSpPr>
          <p:cNvPr id="14" name="Title 1"/>
          <p:cNvSpPr txBox="1">
            <a:spLocks/>
          </p:cNvSpPr>
          <p:nvPr/>
        </p:nvSpPr>
        <p:spPr>
          <a:xfrm>
            <a:off x="2174996" y="1314450"/>
            <a:ext cx="4625854" cy="3086100"/>
          </a:xfrm>
          <a:prstGeom prst="rect">
            <a:avLst/>
          </a:prstGeom>
        </p:spPr>
        <p:txBody>
          <a:bodyPr anchor="ctr">
            <a:normAutofit fontScale="60000" lnSpcReduction="20000"/>
          </a:bodyPr>
          <a:lstStyle/>
          <a:p>
            <a:pPr>
              <a:lnSpc>
                <a:spcPct val="120000"/>
              </a:lnSpc>
              <a:defRPr>
                <a:uFillTx/>
              </a:defRPr>
            </a:pPr>
            <a:endParaRPr lang="en-US" sz="3000" dirty="0">
              <a:latin typeface="Trebuchet MS" panose="020B0603020202020204" pitchFamily="34" charset="0"/>
            </a:endParaRPr>
          </a:p>
          <a:p>
            <a:pPr algn="ctr">
              <a:lnSpc>
                <a:spcPct val="120000"/>
              </a:lnSpc>
              <a:defRPr>
                <a:uFillTx/>
              </a:defRPr>
            </a:pPr>
            <a:r>
              <a:rPr lang="en-US" sz="3000" b="1" dirty="0">
                <a:latin typeface="Trebuchet MS" panose="020B0603020202020204" pitchFamily="34" charset="0"/>
              </a:rPr>
              <a:t>1. Retain Existing Customers</a:t>
            </a:r>
          </a:p>
          <a:p>
            <a:pPr marL="385763" indent="-385763" algn="ctr">
              <a:lnSpc>
                <a:spcPct val="120000"/>
              </a:lnSpc>
              <a:buAutoNum type="arabicPeriod"/>
              <a:defRPr>
                <a:uFillTx/>
              </a:defRPr>
            </a:pPr>
            <a:endParaRPr lang="en-US" sz="3000" b="1" dirty="0">
              <a:latin typeface="Trebuchet MS" panose="020B0603020202020204" pitchFamily="34" charset="0"/>
            </a:endParaRPr>
          </a:p>
          <a:p>
            <a:pPr algn="ctr">
              <a:lnSpc>
                <a:spcPct val="120000"/>
              </a:lnSpc>
              <a:defRPr>
                <a:uFillTx/>
              </a:defRPr>
            </a:pPr>
            <a:r>
              <a:rPr lang="en-US" sz="3000" b="1" dirty="0">
                <a:latin typeface="Trebuchet MS" panose="020B0603020202020204" pitchFamily="34" charset="0"/>
              </a:rPr>
              <a:t>2. Expand Existing Customers</a:t>
            </a:r>
          </a:p>
          <a:p>
            <a:pPr algn="ctr">
              <a:lnSpc>
                <a:spcPct val="120000"/>
              </a:lnSpc>
              <a:defRPr>
                <a:uFillTx/>
              </a:defRPr>
            </a:pPr>
            <a:endParaRPr lang="en-US" sz="3000" b="1" dirty="0">
              <a:latin typeface="Trebuchet MS" panose="020B0603020202020204" pitchFamily="34" charset="0"/>
            </a:endParaRPr>
          </a:p>
          <a:p>
            <a:pPr algn="ctr">
              <a:lnSpc>
                <a:spcPct val="120000"/>
              </a:lnSpc>
              <a:defRPr>
                <a:uFillTx/>
              </a:defRPr>
            </a:pPr>
            <a:r>
              <a:rPr lang="en-US" sz="3000" b="1" dirty="0">
                <a:latin typeface="Trebuchet MS" panose="020B0603020202020204" pitchFamily="34" charset="0"/>
              </a:rPr>
              <a:t>3. Attract New Customers</a:t>
            </a:r>
          </a:p>
          <a:p>
            <a:pPr>
              <a:lnSpc>
                <a:spcPct val="120000"/>
              </a:lnSpc>
              <a:defRPr>
                <a:uFillTx/>
              </a:defRPr>
            </a:pPr>
            <a:endParaRPr lang="en-US" sz="2550" dirty="0">
              <a:latin typeface="Trebuchet MS" panose="020B0603020202020204" pitchFamily="34" charset="0"/>
            </a:endParaRPr>
          </a:p>
          <a:p>
            <a:pPr algn="ctr">
              <a:lnSpc>
                <a:spcPct val="120000"/>
              </a:lnSpc>
              <a:defRPr>
                <a:uFillTx/>
              </a:defRPr>
            </a:pPr>
            <a:endParaRPr lang="en-US" sz="3525" b="1" dirty="0">
              <a:latin typeface="Arial Black" panose="020B0A04020102020204" pitchFamily="34" charset="0"/>
            </a:endParaRPr>
          </a:p>
          <a:p>
            <a:pPr algn="ctr">
              <a:lnSpc>
                <a:spcPct val="120000"/>
              </a:lnSpc>
              <a:defRPr>
                <a:uFillTx/>
              </a:defRPr>
            </a:pPr>
            <a:r>
              <a:rPr lang="en-US" sz="5475" b="1" dirty="0">
                <a:latin typeface="Arial Black" panose="020B0A04020102020204" pitchFamily="34" charset="0"/>
              </a:rPr>
              <a:t>$ 100 Million +</a:t>
            </a:r>
          </a:p>
          <a:p>
            <a:pPr algn="ctr">
              <a:lnSpc>
                <a:spcPct val="120000"/>
              </a:lnSpc>
              <a:defRPr>
                <a:uFillTx/>
              </a:defRPr>
            </a:pPr>
            <a:r>
              <a:rPr lang="en-US" sz="2700" b="1" dirty="0">
                <a:latin typeface="Trebuchet MS" panose="020B0603020202020204" pitchFamily="34" charset="0"/>
              </a:rPr>
              <a:t>in recent + ongoing + upcoming projects</a:t>
            </a:r>
            <a:endParaRPr lang="en-US" sz="2550" b="1" dirty="0">
              <a:latin typeface="Trebuchet MS" panose="020B0603020202020204" pitchFamily="34" charset="0"/>
            </a:endParaRPr>
          </a:p>
          <a:p>
            <a:pPr marL="210741" indent="-210741">
              <a:lnSpc>
                <a:spcPct val="120000"/>
              </a:lnSpc>
              <a:buFont typeface="Arial" panose="020B0604020202020204" pitchFamily="34" charset="0"/>
              <a:buChar char="•"/>
              <a:defRPr>
                <a:uFillTx/>
              </a:defRPr>
            </a:pPr>
            <a:endParaRPr lang="en-US" sz="2550" dirty="0"/>
          </a:p>
          <a:p>
            <a:pPr marL="428625" indent="-428625">
              <a:buFont typeface="Arial" panose="020B0604020202020204" pitchFamily="34" charset="0"/>
              <a:buChar char="•"/>
              <a:defRPr>
                <a:uFillTx/>
              </a:defRPr>
            </a:pPr>
            <a:endParaRPr lang="en-US" sz="1800" dirty="0">
              <a:latin typeface="+mj-lt"/>
              <a:ea typeface="+mj-ea"/>
              <a:cs typeface="+mj-cs"/>
            </a:endParaRPr>
          </a:p>
        </p:txBody>
      </p:sp>
    </p:spTree>
    <p:extLst>
      <p:ext uri="{BB962C8B-B14F-4D97-AF65-F5344CB8AC3E}">
        <p14:creationId xmlns:p14="http://schemas.microsoft.com/office/powerpoint/2010/main" val="103190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500"/>
                                        <p:tgtEl>
                                          <p:spTgt spid="14">
                                            <p:txEl>
                                              <p:pRg st="1" end="1"/>
                                            </p:txEl>
                                          </p:spTgt>
                                        </p:tgtEl>
                                      </p:cBhvr>
                                    </p:animEffect>
                                    <p:anim calcmode="lin" valueType="num">
                                      <p:cBhvr>
                                        <p:cTn id="8" dur="1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3500"/>
                            </p:stCondLst>
                            <p:childTnLst>
                              <p:par>
                                <p:cTn id="11" presetID="42" presetClass="entr" presetSubtype="0" fill="hold" nodeType="afterEffect">
                                  <p:stCondLst>
                                    <p:cond delay="2000"/>
                                  </p:stCondLst>
                                  <p:childTnLst>
                                    <p:set>
                                      <p:cBhvr>
                                        <p:cTn id="12" dur="1" fill="hold">
                                          <p:stCondLst>
                                            <p:cond delay="0"/>
                                          </p:stCondLst>
                                        </p:cTn>
                                        <p:tgtEl>
                                          <p:spTgt spid="14">
                                            <p:txEl>
                                              <p:pRg st="3" end="3"/>
                                            </p:txEl>
                                          </p:spTgt>
                                        </p:tgtEl>
                                        <p:attrNameLst>
                                          <p:attrName>style.visibility</p:attrName>
                                        </p:attrNameLst>
                                      </p:cBhvr>
                                      <p:to>
                                        <p:strVal val="visible"/>
                                      </p:to>
                                    </p:set>
                                    <p:animEffect transition="in" filter="fade">
                                      <p:cBhvr>
                                        <p:cTn id="13" dur="1500"/>
                                        <p:tgtEl>
                                          <p:spTgt spid="14">
                                            <p:txEl>
                                              <p:pRg st="3" end="3"/>
                                            </p:txEl>
                                          </p:spTgt>
                                        </p:tgtEl>
                                      </p:cBhvr>
                                    </p:animEffect>
                                    <p:anim calcmode="lin" valueType="num">
                                      <p:cBhvr>
                                        <p:cTn id="14" dur="1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5" dur="1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7000"/>
                            </p:stCondLst>
                            <p:childTnLst>
                              <p:par>
                                <p:cTn id="17" presetID="42" presetClass="entr" presetSubtype="0" fill="hold" nodeType="afterEffect">
                                  <p:stCondLst>
                                    <p:cond delay="200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fade">
                                      <p:cBhvr>
                                        <p:cTn id="19" dur="1500"/>
                                        <p:tgtEl>
                                          <p:spTgt spid="14">
                                            <p:txEl>
                                              <p:pRg st="5" end="5"/>
                                            </p:txEl>
                                          </p:spTgt>
                                        </p:tgtEl>
                                      </p:cBhvr>
                                    </p:animEffect>
                                    <p:anim calcmode="lin" valueType="num">
                                      <p:cBhvr>
                                        <p:cTn id="20" dur="1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21" dur="1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500"/>
                            </p:stCondLst>
                            <p:childTnLst>
                              <p:par>
                                <p:cTn id="23" presetID="10" presetClass="entr" presetSubtype="0" fill="hold" nodeType="afterEffect">
                                  <p:stCondLst>
                                    <p:cond delay="300"/>
                                  </p:stCondLst>
                                  <p:childTnLst>
                                    <p:set>
                                      <p:cBhvr>
                                        <p:cTn id="24" dur="1" fill="hold">
                                          <p:stCondLst>
                                            <p:cond delay="0"/>
                                          </p:stCondLst>
                                        </p:cTn>
                                        <p:tgtEl>
                                          <p:spTgt spid="14">
                                            <p:txEl>
                                              <p:pRg st="8" end="8"/>
                                            </p:txEl>
                                          </p:spTgt>
                                        </p:tgtEl>
                                        <p:attrNameLst>
                                          <p:attrName>style.visibility</p:attrName>
                                        </p:attrNameLst>
                                      </p:cBhvr>
                                      <p:to>
                                        <p:strVal val="visible"/>
                                      </p:to>
                                    </p:set>
                                    <p:animEffect transition="in" filter="fade">
                                      <p:cBhvr>
                                        <p:cTn id="25" dur="2000"/>
                                        <p:tgtEl>
                                          <p:spTgt spid="14">
                                            <p:txEl>
                                              <p:pRg st="8" end="8"/>
                                            </p:txEl>
                                          </p:spTgt>
                                        </p:tgtEl>
                                      </p:cBhvr>
                                    </p:animEffect>
                                  </p:childTnLst>
                                </p:cTn>
                              </p:par>
                              <p:par>
                                <p:cTn id="26" presetID="10" presetClass="entr" presetSubtype="0" fill="hold" nodeType="withEffect">
                                  <p:stCondLst>
                                    <p:cond delay="300"/>
                                  </p:stCondLst>
                                  <p:childTnLst>
                                    <p:set>
                                      <p:cBhvr>
                                        <p:cTn id="27" dur="1" fill="hold">
                                          <p:stCondLst>
                                            <p:cond delay="0"/>
                                          </p:stCondLst>
                                        </p:cTn>
                                        <p:tgtEl>
                                          <p:spTgt spid="14">
                                            <p:txEl>
                                              <p:pRg st="9" end="9"/>
                                            </p:txEl>
                                          </p:spTgt>
                                        </p:tgtEl>
                                        <p:attrNameLst>
                                          <p:attrName>style.visibility</p:attrName>
                                        </p:attrNameLst>
                                      </p:cBhvr>
                                      <p:to>
                                        <p:strVal val="visible"/>
                                      </p:to>
                                    </p:set>
                                    <p:animEffect transition="in" filter="fade">
                                      <p:cBhvr>
                                        <p:cTn id="28" dur="2000"/>
                                        <p:tgtEl>
                                          <p:spTgt spid="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relaypowersystems.com/wp-content/uploads/2011/10/power-li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314450"/>
            <a:ext cx="12301538" cy="7965282"/>
          </a:xfrm>
          <a:prstGeom prst="rect">
            <a:avLst/>
          </a:prstGeom>
          <a:noFill/>
          <a:extLst>
            <a:ext uri="{909E8E84-426E-40DD-AFC4-6F175D3DCCD1}">
              <a14:hiddenFill xmlns:a14="http://schemas.microsoft.com/office/drawing/2010/main">
                <a:solidFill>
                  <a:srgbClr val="FFFFFF"/>
                </a:solidFill>
              </a14:hiddenFill>
            </a:ext>
          </a:extLst>
        </p:spPr>
      </p:pic>
      <p:sp>
        <p:nvSpPr>
          <p:cNvPr id="19458" name="Title 1"/>
          <p:cNvSpPr>
            <a:spLocks noGrp="1"/>
          </p:cNvSpPr>
          <p:nvPr>
            <p:ph type="title" idx="4294967295"/>
          </p:nvPr>
        </p:nvSpPr>
        <p:spPr bwMode="auto">
          <a:xfrm>
            <a:off x="3390901" y="2400300"/>
            <a:ext cx="3771899" cy="2114550"/>
          </a:xfrm>
          <a:prstGeom prst="rect">
            <a:avLst/>
          </a:prstGeom>
          <a:solidFill>
            <a:schemeClr val="tx1"/>
          </a:solidFill>
          <a:ln>
            <a:miter lim="800000"/>
            <a:headEnd/>
            <a:tailEnd/>
          </a:ln>
          <a:effectLst/>
        </p:spPr>
        <p:txBody>
          <a:bodyPr>
            <a:normAutofit/>
          </a:bodyPr>
          <a:lstStyle/>
          <a:p>
            <a:r>
              <a:rPr lang="en-US" sz="2400" b="1" dirty="0" smtClean="0">
                <a:solidFill>
                  <a:schemeClr val="bg1"/>
                </a:solidFill>
                <a:latin typeface="Trebuchet MS" panose="020B0603020202020204" pitchFamily="34" charset="0"/>
              </a:rPr>
              <a:t>Utilities</a:t>
            </a:r>
            <a:br>
              <a:rPr lang="en-US" sz="2400" b="1" dirty="0" smtClean="0">
                <a:solidFill>
                  <a:schemeClr val="bg1"/>
                </a:solidFill>
                <a:latin typeface="Trebuchet MS" panose="020B0603020202020204" pitchFamily="34" charset="0"/>
              </a:rPr>
            </a:br>
            <a:r>
              <a:rPr lang="en-US" sz="2400" b="1" dirty="0" smtClean="0">
                <a:solidFill>
                  <a:schemeClr val="bg1"/>
                </a:solidFill>
                <a:latin typeface="Trebuchet MS" panose="020B0603020202020204" pitchFamily="34" charset="0"/>
              </a:rPr>
              <a:t>Improvements </a:t>
            </a:r>
            <a:r>
              <a:rPr lang="en-US" sz="2100" b="1" dirty="0">
                <a:solidFill>
                  <a:schemeClr val="bg1"/>
                </a:solidFill>
                <a:latin typeface="Trebuchet MS" panose="020B0603020202020204" pitchFamily="34" charset="0"/>
              </a:rPr>
              <a:t/>
            </a:r>
            <a:br>
              <a:rPr lang="en-US" sz="2100" b="1" dirty="0">
                <a:solidFill>
                  <a:schemeClr val="bg1"/>
                </a:solidFill>
                <a:latin typeface="Trebuchet MS" panose="020B0603020202020204" pitchFamily="34" charset="0"/>
              </a:rPr>
            </a:br>
            <a:r>
              <a:rPr lang="en-US" sz="2100" b="1" dirty="0">
                <a:solidFill>
                  <a:schemeClr val="bg1"/>
                </a:solidFill>
                <a:latin typeface="Trebuchet MS" panose="020B0603020202020204" pitchFamily="34" charset="0"/>
              </a:rPr>
              <a:t/>
            </a:r>
            <a:br>
              <a:rPr lang="en-US" sz="2100" b="1" dirty="0">
                <a:solidFill>
                  <a:schemeClr val="bg1"/>
                </a:solidFill>
                <a:latin typeface="Trebuchet MS" panose="020B0603020202020204" pitchFamily="34" charset="0"/>
              </a:rPr>
            </a:br>
            <a:r>
              <a:rPr lang="en-US" sz="2100" b="1" dirty="0">
                <a:solidFill>
                  <a:schemeClr val="bg1"/>
                </a:solidFill>
                <a:latin typeface="Trebuchet MS" panose="020B0603020202020204" pitchFamily="34" charset="0"/>
              </a:rPr>
              <a:t/>
            </a:r>
            <a:br>
              <a:rPr lang="en-US" sz="2100" b="1" dirty="0">
                <a:solidFill>
                  <a:schemeClr val="bg1"/>
                </a:solidFill>
                <a:latin typeface="Trebuchet MS" panose="020B0603020202020204" pitchFamily="34" charset="0"/>
              </a:rPr>
            </a:br>
            <a:r>
              <a:rPr lang="en-US" sz="2100" b="1" dirty="0">
                <a:solidFill>
                  <a:schemeClr val="bg1"/>
                </a:solidFill>
                <a:latin typeface="Trebuchet MS" panose="020B0603020202020204" pitchFamily="34" charset="0"/>
              </a:rPr>
              <a:t/>
            </a:r>
            <a:br>
              <a:rPr lang="en-US" sz="2100" b="1" dirty="0">
                <a:solidFill>
                  <a:schemeClr val="bg1"/>
                </a:solidFill>
                <a:latin typeface="Trebuchet MS" panose="020B0603020202020204" pitchFamily="34" charset="0"/>
              </a:rPr>
            </a:br>
            <a:endParaRPr lang="en-US" sz="2100" b="1" dirty="0">
              <a:solidFill>
                <a:schemeClr val="bg1"/>
              </a:solidFill>
              <a:latin typeface="Trebuchet MS" panose="020B0603020202020204" pitchFamily="34" charset="0"/>
            </a:endParaRPr>
          </a:p>
        </p:txBody>
      </p:sp>
      <p:sp>
        <p:nvSpPr>
          <p:cNvPr id="8" name="Title 1"/>
          <p:cNvSpPr txBox="1">
            <a:spLocks/>
          </p:cNvSpPr>
          <p:nvPr/>
        </p:nvSpPr>
        <p:spPr>
          <a:xfrm>
            <a:off x="2174998" y="571500"/>
            <a:ext cx="4625854" cy="2749674"/>
          </a:xfrm>
          <a:prstGeom prst="rect">
            <a:avLst/>
          </a:prstGeom>
        </p:spPr>
        <p:txBody>
          <a:bodyPr anchor="ctr">
            <a:normAutofit fontScale="97500"/>
          </a:bodyPr>
          <a:lstStyle/>
          <a:p>
            <a:pPr>
              <a:lnSpc>
                <a:spcPct val="120000"/>
              </a:lnSpc>
              <a:defRPr>
                <a:uFillTx/>
              </a:defRPr>
            </a:pPr>
            <a:endParaRPr lang="en-US" sz="2550" dirty="0"/>
          </a:p>
          <a:p>
            <a:pPr>
              <a:lnSpc>
                <a:spcPct val="120000"/>
              </a:lnSpc>
              <a:defRPr>
                <a:uFillTx/>
              </a:defRPr>
            </a:pPr>
            <a:endParaRPr lang="en-US" sz="2550" dirty="0"/>
          </a:p>
          <a:p>
            <a:pPr>
              <a:lnSpc>
                <a:spcPct val="120000"/>
              </a:lnSpc>
              <a:defRPr>
                <a:uFillTx/>
              </a:defRPr>
            </a:pPr>
            <a:endParaRPr lang="en-US" sz="2550" dirty="0"/>
          </a:p>
          <a:p>
            <a:pPr>
              <a:lnSpc>
                <a:spcPct val="120000"/>
              </a:lnSpc>
              <a:defRPr>
                <a:uFillTx/>
              </a:defRPr>
            </a:pPr>
            <a:endParaRPr lang="en-US" sz="2550" dirty="0"/>
          </a:p>
          <a:p>
            <a:pPr marL="210741" indent="-210741">
              <a:lnSpc>
                <a:spcPct val="120000"/>
              </a:lnSpc>
              <a:buFont typeface="Arial" panose="020B0604020202020204" pitchFamily="34" charset="0"/>
              <a:buChar char="•"/>
              <a:defRPr>
                <a:uFillTx/>
              </a:defRPr>
            </a:pPr>
            <a:endParaRPr lang="en-US" sz="2550" dirty="0"/>
          </a:p>
          <a:p>
            <a:pPr marL="428625" indent="-428625">
              <a:buFont typeface="Arial" panose="020B0604020202020204" pitchFamily="34" charset="0"/>
              <a:buChar char="•"/>
              <a:defRPr>
                <a:uFillTx/>
              </a:defRPr>
            </a:pPr>
            <a:endParaRPr lang="en-US" sz="1800" dirty="0">
              <a:latin typeface="+mj-lt"/>
              <a:ea typeface="+mj-ea"/>
              <a:cs typeface="+mj-cs"/>
            </a:endParaRPr>
          </a:p>
        </p:txBody>
      </p:sp>
      <p:sp>
        <p:nvSpPr>
          <p:cNvPr id="9" name="Title 1"/>
          <p:cNvSpPr txBox="1">
            <a:spLocks/>
          </p:cNvSpPr>
          <p:nvPr/>
        </p:nvSpPr>
        <p:spPr>
          <a:xfrm>
            <a:off x="5049917" y="3886200"/>
            <a:ext cx="1928813" cy="2514600"/>
          </a:xfrm>
          <a:prstGeom prst="rect">
            <a:avLst/>
          </a:prstGeom>
        </p:spPr>
        <p:txBody>
          <a:bodyPr anchor="ctr">
            <a:normAutofit fontScale="97500"/>
          </a:bodyPr>
          <a:lstStyle/>
          <a:p>
            <a:pPr marL="173831" indent="-173831">
              <a:buFont typeface="Arial" pitchFamily="34" charset="0"/>
              <a:buChar char="•"/>
              <a:defRPr>
                <a:uFillTx/>
              </a:defRPr>
            </a:pPr>
            <a:endParaRPr lang="en-US" sz="1800" dirty="0">
              <a:latin typeface="+mj-lt"/>
              <a:ea typeface="+mj-ea"/>
              <a:cs typeface="+mj-cs"/>
            </a:endParaRPr>
          </a:p>
        </p:txBody>
      </p:sp>
      <p:pic>
        <p:nvPicPr>
          <p:cNvPr id="11" name="Picture 4" descr="http://cdn.therivardreport.com/wp-content/uploads/2012/09/CPS-Energy-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510" y="3483179"/>
            <a:ext cx="1608773" cy="6904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buryinc.com/blog/wp-content/uploads/2014/08/saw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2150" y="3483179"/>
            <a:ext cx="1257300" cy="708803"/>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18"/>
          <p:cNvSpPr/>
          <p:nvPr/>
        </p:nvSpPr>
        <p:spPr>
          <a:xfrm>
            <a:off x="5648485" y="2419350"/>
            <a:ext cx="1438115" cy="876630"/>
          </a:xfrm>
          <a:prstGeom prst="rect">
            <a:avLst/>
          </a:prstGeom>
          <a:blipFill>
            <a:blip r:embed="rId6" cstate="print"/>
            <a:stretch>
              <a:fillRect/>
            </a:stretch>
          </a:blipFill>
        </p:spPr>
        <p:txBody>
          <a:bodyPr wrap="square" lIns="0" tIns="0" rIns="0" bIns="0" rtlCol="0"/>
          <a:lstStyle/>
          <a:p>
            <a:endParaRPr sz="1625" dirty="0"/>
          </a:p>
        </p:txBody>
      </p:sp>
    </p:spTree>
    <p:extLst>
      <p:ext uri="{BB962C8B-B14F-4D97-AF65-F5344CB8AC3E}">
        <p14:creationId xmlns:p14="http://schemas.microsoft.com/office/powerpoint/2010/main" val="26543225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felicip\Desktop\PACO'S FILES\Photos\Kelly Aviation Center\F110-bur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1" y="16290"/>
            <a:ext cx="6629870" cy="5070060"/>
          </a:xfrm>
          <a:prstGeom prst="rect">
            <a:avLst/>
          </a:prstGeom>
          <a:noFill/>
          <a:extLst>
            <a:ext uri="{909E8E84-426E-40DD-AFC4-6F175D3DCCD1}">
              <a14:hiddenFill xmlns:a14="http://schemas.microsoft.com/office/drawing/2010/main">
                <a:solidFill>
                  <a:srgbClr val="FFFFFF"/>
                </a:solidFill>
              </a14:hiddenFill>
            </a:ext>
          </a:extLst>
        </p:spPr>
      </p:pic>
      <p:sp>
        <p:nvSpPr>
          <p:cNvPr id="19458" name="Title 1"/>
          <p:cNvSpPr>
            <a:spLocks noGrp="1"/>
          </p:cNvSpPr>
          <p:nvPr>
            <p:ph type="title" idx="4294967295"/>
          </p:nvPr>
        </p:nvSpPr>
        <p:spPr bwMode="auto">
          <a:xfrm>
            <a:off x="2128839" y="3714750"/>
            <a:ext cx="2026325" cy="857250"/>
          </a:xfrm>
          <a:prstGeom prst="rect">
            <a:avLst/>
          </a:prstGeom>
          <a:solidFill>
            <a:schemeClr val="tx1"/>
          </a:solidFill>
          <a:ln>
            <a:miter lim="800000"/>
            <a:headEnd/>
            <a:tailEnd/>
          </a:ln>
          <a:effectLst/>
        </p:spPr>
        <p:txBody>
          <a:bodyPr>
            <a:normAutofit fontScale="90000"/>
          </a:bodyPr>
          <a:lstStyle/>
          <a:p>
            <a:r>
              <a:rPr lang="en-US" sz="2100" b="1" dirty="0">
                <a:solidFill>
                  <a:schemeClr val="bg1"/>
                </a:solidFill>
                <a:latin typeface="Trebuchet MS" panose="020B0603020202020204" pitchFamily="34" charset="0"/>
              </a:rPr>
              <a:t>Engine Test Cell Protection </a:t>
            </a:r>
          </a:p>
        </p:txBody>
      </p:sp>
      <p:sp>
        <p:nvSpPr>
          <p:cNvPr id="9" name="Title 1"/>
          <p:cNvSpPr txBox="1">
            <a:spLocks/>
          </p:cNvSpPr>
          <p:nvPr/>
        </p:nvSpPr>
        <p:spPr>
          <a:xfrm>
            <a:off x="5049917" y="3886200"/>
            <a:ext cx="1928813" cy="2514600"/>
          </a:xfrm>
          <a:prstGeom prst="rect">
            <a:avLst/>
          </a:prstGeom>
        </p:spPr>
        <p:txBody>
          <a:bodyPr anchor="ctr">
            <a:normAutofit fontScale="97500"/>
          </a:bodyPr>
          <a:lstStyle/>
          <a:p>
            <a:pPr marL="173831" indent="-173831">
              <a:buFont typeface="Arial" pitchFamily="34" charset="0"/>
              <a:buChar char="•"/>
              <a:defRPr>
                <a:uFillTx/>
              </a:defRPr>
            </a:pPr>
            <a:endParaRPr lang="en-US" sz="1800" dirty="0">
              <a:latin typeface="+mj-lt"/>
              <a:ea typeface="+mj-ea"/>
              <a:cs typeface="+mj-cs"/>
            </a:endParaRPr>
          </a:p>
        </p:txBody>
      </p:sp>
      <p:pic>
        <p:nvPicPr>
          <p:cNvPr id="11" name="Picture 2" descr="C:\Users\rosalesj\AppData\Local\Microsoft\Windows\Temporary Internet Files\Content.Outlook\ODKF342P\floodpl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999" y="364824"/>
            <a:ext cx="3645933" cy="213439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idx="4294967295"/>
          </p:nvPr>
        </p:nvSpPr>
        <p:spPr bwMode="auto">
          <a:xfrm>
            <a:off x="5264230" y="1543050"/>
            <a:ext cx="1150859" cy="285750"/>
          </a:xfrm>
          <a:prstGeom prst="rect">
            <a:avLst/>
          </a:prstGeom>
          <a:noFill/>
          <a:ln>
            <a:miter lim="800000"/>
            <a:headEnd/>
            <a:tailEnd/>
          </a:ln>
        </p:spPr>
        <p:txBody>
          <a:bodyPr>
            <a:normAutofit/>
          </a:bodyPr>
          <a:lstStyle/>
          <a:p>
            <a:r>
              <a:rPr lang="en-US" sz="1200" dirty="0">
                <a:latin typeface="Trebuchet MS" panose="020B0603020202020204" pitchFamily="34" charset="0"/>
              </a:rPr>
              <a:t>Floodplain</a:t>
            </a:r>
          </a:p>
        </p:txBody>
      </p:sp>
      <p:pic>
        <p:nvPicPr>
          <p:cNvPr id="12" name="Picture 2" descr="C:\Users\felicip\Desktop\PACO'S FILES\Photos\Kelly Aviation Center\Test%20cell%20p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3657601"/>
            <a:ext cx="3037523" cy="120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041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700"/>
                                        <p:tgtEl>
                                          <p:spTgt spid="19458"/>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400"/>
                            </p:stCondLst>
                            <p:childTnLst>
                              <p:par>
                                <p:cTn id="12" presetID="10" presetClass="entr" presetSubtype="0" fill="hold" nodeType="afterEffect">
                                  <p:stCondLst>
                                    <p:cond delay="30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50"/>
                                        <p:tgtEl>
                                          <p:spTgt spid="11"/>
                                        </p:tgtEl>
                                      </p:cBhvr>
                                    </p:animEffect>
                                  </p:childTnLst>
                                </p:cTn>
                              </p:par>
                            </p:childTnLst>
                          </p:cTn>
                        </p:par>
                        <p:par>
                          <p:cTn id="15" fill="hold">
                            <p:stCondLst>
                              <p:cond delay="5150"/>
                            </p:stCondLst>
                            <p:childTnLst>
                              <p:par>
                                <p:cTn id="16" presetID="10" presetClass="entr" presetSubtype="0" fill="hold" nodeType="afterEffect">
                                  <p:stCondLst>
                                    <p:cond delay="3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2"/>
          <p:cNvSpPr>
            <a:spLocks noChangeShapeType="1"/>
          </p:cNvSpPr>
          <p:nvPr/>
        </p:nvSpPr>
        <p:spPr bwMode="auto">
          <a:xfrm>
            <a:off x="2631281" y="2026444"/>
            <a:ext cx="5372100" cy="0"/>
          </a:xfrm>
          <a:prstGeom prst="line">
            <a:avLst/>
          </a:prstGeom>
          <a:noFill/>
          <a:ln w="19050">
            <a:noFill/>
            <a:round/>
            <a:headEnd/>
            <a:tailEnd/>
          </a:ln>
        </p:spPr>
        <p:txBody>
          <a:bodyPr/>
          <a:lstStyle/>
          <a:p>
            <a:endParaRPr lang="en-US" sz="1050"/>
          </a:p>
        </p:txBody>
      </p:sp>
      <p:sp>
        <p:nvSpPr>
          <p:cNvPr id="3078" name="Rectangle 10"/>
          <p:cNvSpPr>
            <a:spLocks noChangeArrowheads="1"/>
          </p:cNvSpPr>
          <p:nvPr/>
        </p:nvSpPr>
        <p:spPr bwMode="auto">
          <a:xfrm>
            <a:off x="-228600" y="1245238"/>
            <a:ext cx="184731" cy="253916"/>
          </a:xfrm>
          <a:prstGeom prst="rect">
            <a:avLst/>
          </a:prstGeom>
          <a:noFill/>
          <a:ln w="9525">
            <a:noFill/>
            <a:miter lim="800000"/>
            <a:headEnd/>
            <a:tailEnd/>
          </a:ln>
        </p:spPr>
        <p:txBody>
          <a:bodyPr wrap="none" anchor="ctr">
            <a:spAutoFit/>
          </a:bodyPr>
          <a:lstStyle/>
          <a:p>
            <a:endParaRPr lang="en-US" sz="1050">
              <a:latin typeface="Calibri" pitchFamily="34" charset="0"/>
            </a:endParaRPr>
          </a:p>
        </p:txBody>
      </p:sp>
      <p:sp>
        <p:nvSpPr>
          <p:cNvPr id="11" name="Content Placeholder 2"/>
          <p:cNvSpPr txBox="1">
            <a:spLocks/>
          </p:cNvSpPr>
          <p:nvPr/>
        </p:nvSpPr>
        <p:spPr>
          <a:xfrm>
            <a:off x="381000" y="1123950"/>
            <a:ext cx="8382000" cy="381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600" dirty="0" smtClean="0"/>
              <a:t>Port San Antonio, a political subdivision of the State of Texas under </a:t>
            </a:r>
            <a:r>
              <a:rPr lang="en-US" sz="1600" dirty="0"/>
              <a:t>Chapter 379B of the Texas Local Government Code</a:t>
            </a:r>
            <a:r>
              <a:rPr lang="en-US" sz="1600" dirty="0" smtClean="0"/>
              <a:t>, was born out of the Greater Kelly Development Authority, that resulted from the 1995 Base Closure and Realignment (BRAC) of Kelly AFB. </a:t>
            </a:r>
          </a:p>
          <a:p>
            <a:endParaRPr lang="en-US" sz="1600" dirty="0" smtClean="0"/>
          </a:p>
          <a:p>
            <a:pPr marL="285750" indent="-285750">
              <a:buFont typeface="Arial" panose="020B0604020202020204" pitchFamily="34" charset="0"/>
              <a:buChar char="•"/>
            </a:pPr>
            <a:r>
              <a:rPr lang="en-US" sz="1600" dirty="0" smtClean="0"/>
              <a:t>Port San Antonio has an 11-member </a:t>
            </a:r>
            <a:r>
              <a:rPr lang="en-US" sz="1600" dirty="0"/>
              <a:t>of board </a:t>
            </a:r>
            <a:r>
              <a:rPr lang="en-US" sz="1600" dirty="0" smtClean="0"/>
              <a:t>directors, that </a:t>
            </a:r>
            <a:r>
              <a:rPr lang="en-US" sz="1600" dirty="0"/>
              <a:t>is appointed by each member of the San Antonio City Council. </a:t>
            </a:r>
            <a:r>
              <a:rPr lang="en-US" sz="1600" dirty="0" smtClean="0"/>
              <a:t>It is </a:t>
            </a:r>
            <a:r>
              <a:rPr lang="en-US" sz="1600" dirty="0"/>
              <a:t>operationally independent from the </a:t>
            </a:r>
            <a:r>
              <a:rPr lang="en-US" sz="1600" dirty="0" smtClean="0"/>
              <a:t>City.  </a:t>
            </a:r>
          </a:p>
          <a:p>
            <a:endParaRPr lang="en-US" sz="1600" dirty="0" smtClean="0"/>
          </a:p>
          <a:p>
            <a:pPr marL="285750" indent="-285750">
              <a:buFont typeface="Arial" panose="020B0604020202020204" pitchFamily="34" charset="0"/>
              <a:buChar char="•"/>
            </a:pPr>
            <a:r>
              <a:rPr lang="en-US" sz="1600" dirty="0" smtClean="0"/>
              <a:t>Port San Antonio has no taxing authority.</a:t>
            </a:r>
          </a:p>
          <a:p>
            <a:r>
              <a:rPr lang="en-US" sz="1600" dirty="0" smtClean="0"/>
              <a:t> </a:t>
            </a:r>
          </a:p>
          <a:p>
            <a:pPr marL="285750" indent="-285750">
              <a:buFont typeface="Arial" panose="020B0604020202020204" pitchFamily="34" charset="0"/>
              <a:buChar char="•"/>
            </a:pPr>
            <a:r>
              <a:rPr lang="en-US" sz="1600" dirty="0" smtClean="0"/>
              <a:t>Its annual operating budget, approximately </a:t>
            </a:r>
            <a:r>
              <a:rPr lang="en-US" sz="1600" dirty="0"/>
              <a:t>$40 </a:t>
            </a:r>
            <a:r>
              <a:rPr lang="en-US" sz="1600" dirty="0" smtClean="0"/>
              <a:t>million, is derived from activities within the Port’s geographic boundaries—including </a:t>
            </a:r>
            <a:r>
              <a:rPr lang="en-US" sz="1600" dirty="0"/>
              <a:t>leasing, property management and construction </a:t>
            </a:r>
            <a:r>
              <a:rPr lang="en-US" sz="1600" dirty="0" smtClean="0"/>
              <a:t>management.  </a:t>
            </a:r>
          </a:p>
        </p:txBody>
      </p:sp>
      <p:pic>
        <p:nvPicPr>
          <p:cNvPr id="8" name="Picture 7" descr="AACOG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381" y="4248150"/>
            <a:ext cx="967468" cy="685800"/>
          </a:xfrm>
          <a:prstGeom prst="rect">
            <a:avLst/>
          </a:prstGeom>
          <a:noFill/>
          <a:ln>
            <a:noFill/>
          </a:ln>
        </p:spPr>
      </p:pic>
      <p:sp>
        <p:nvSpPr>
          <p:cNvPr id="9" name="Shape 246"/>
          <p:cNvSpPr txBox="1">
            <a:spLocks/>
          </p:cNvSpPr>
          <p:nvPr/>
        </p:nvSpPr>
        <p:spPr>
          <a:xfrm rot="283">
            <a:off x="26832" y="5388"/>
            <a:ext cx="9093063" cy="997263"/>
          </a:xfrm>
          <a:prstGeom prst="rect">
            <a:avLst/>
          </a:prstGeom>
          <a:solidFill>
            <a:srgbClr val="002060"/>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 dirty="0" smtClean="0">
                <a:solidFill>
                  <a:schemeClr val="bg1"/>
                </a:solidFill>
                <a:latin typeface="Arial Black" panose="020B0A04020102020204" pitchFamily="34" charset="0"/>
              </a:rPr>
              <a:t>At A Glance</a:t>
            </a:r>
            <a:endParaRPr lang="en"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22284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2"/>
          <p:cNvSpPr>
            <a:spLocks noChangeShapeType="1"/>
          </p:cNvSpPr>
          <p:nvPr/>
        </p:nvSpPr>
        <p:spPr bwMode="auto">
          <a:xfrm>
            <a:off x="2631281" y="2026444"/>
            <a:ext cx="5372100" cy="0"/>
          </a:xfrm>
          <a:prstGeom prst="line">
            <a:avLst/>
          </a:prstGeom>
          <a:noFill/>
          <a:ln w="19050">
            <a:noFill/>
            <a:round/>
            <a:headEnd/>
            <a:tailEnd/>
          </a:ln>
        </p:spPr>
        <p:txBody>
          <a:bodyPr/>
          <a:lstStyle/>
          <a:p>
            <a:endParaRPr lang="en-US" sz="1050"/>
          </a:p>
        </p:txBody>
      </p:sp>
      <p:sp>
        <p:nvSpPr>
          <p:cNvPr id="3078" name="Rectangle 10"/>
          <p:cNvSpPr>
            <a:spLocks noChangeArrowheads="1"/>
          </p:cNvSpPr>
          <p:nvPr/>
        </p:nvSpPr>
        <p:spPr bwMode="auto">
          <a:xfrm>
            <a:off x="-228600" y="1245238"/>
            <a:ext cx="184731" cy="253916"/>
          </a:xfrm>
          <a:prstGeom prst="rect">
            <a:avLst/>
          </a:prstGeom>
          <a:noFill/>
          <a:ln w="9525">
            <a:noFill/>
            <a:miter lim="800000"/>
            <a:headEnd/>
            <a:tailEnd/>
          </a:ln>
        </p:spPr>
        <p:txBody>
          <a:bodyPr wrap="none" anchor="ctr">
            <a:spAutoFit/>
          </a:bodyPr>
          <a:lstStyle/>
          <a:p>
            <a:endParaRPr lang="en-US" sz="1050">
              <a:latin typeface="Calibri" pitchFamily="34" charset="0"/>
            </a:endParaRPr>
          </a:p>
        </p:txBody>
      </p:sp>
      <p:sp>
        <p:nvSpPr>
          <p:cNvPr id="11" name="Content Placeholder 2"/>
          <p:cNvSpPr txBox="1">
            <a:spLocks/>
          </p:cNvSpPr>
          <p:nvPr/>
        </p:nvSpPr>
        <p:spPr>
          <a:xfrm>
            <a:off x="381000" y="1314450"/>
            <a:ext cx="8382000" cy="3314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800" dirty="0"/>
              <a:t>The 1,900-acre </a:t>
            </a:r>
            <a:r>
              <a:rPr lang="en-US" sz="1800" dirty="0" smtClean="0"/>
              <a:t>site </a:t>
            </a:r>
            <a:r>
              <a:rPr lang="en-US" sz="1800" dirty="0"/>
              <a:t>features an industrial airport</a:t>
            </a:r>
            <a:r>
              <a:rPr lang="en-US" sz="1800" dirty="0" smtClean="0"/>
              <a:t>, </a:t>
            </a:r>
            <a:r>
              <a:rPr lang="en-US" sz="1800" dirty="0" err="1" smtClean="0"/>
              <a:t>railport</a:t>
            </a:r>
            <a:r>
              <a:rPr lang="en-US" sz="1800" dirty="0" smtClean="0"/>
              <a:t> </a:t>
            </a:r>
            <a:r>
              <a:rPr lang="en-US" sz="1800" dirty="0"/>
              <a:t>and mixed-use development. </a:t>
            </a:r>
            <a:endParaRPr lang="en-US" sz="1800" dirty="0" smtClean="0"/>
          </a:p>
          <a:p>
            <a:endParaRPr lang="en-US" sz="1800" dirty="0" smtClean="0"/>
          </a:p>
          <a:p>
            <a:pPr marL="285750" indent="-285750">
              <a:buFont typeface="Arial" panose="020B0604020202020204" pitchFamily="34" charset="0"/>
              <a:buChar char="•"/>
            </a:pPr>
            <a:r>
              <a:rPr lang="en-US" sz="1800" dirty="0" smtClean="0"/>
              <a:t>Today, Port San Antonio is home </a:t>
            </a:r>
            <a:r>
              <a:rPr lang="en-US" sz="1800" dirty="0"/>
              <a:t>to over 70 private and public sector </a:t>
            </a:r>
            <a:r>
              <a:rPr lang="en-US" sz="1800" dirty="0" smtClean="0"/>
              <a:t>organizations which </a:t>
            </a:r>
            <a:r>
              <a:rPr lang="en-US" sz="1800" dirty="0"/>
              <a:t>employ approximately 12,000 workers </a:t>
            </a:r>
            <a:r>
              <a:rPr lang="en-US" sz="1800" dirty="0" smtClean="0"/>
              <a:t>in aerospace</a:t>
            </a:r>
            <a:r>
              <a:rPr lang="en-US" sz="1800" dirty="0"/>
              <a:t>, cybersecurity, military, logistics, </a:t>
            </a:r>
            <a:r>
              <a:rPr lang="en-US" sz="1800" dirty="0" smtClean="0"/>
              <a:t>manufacturing and </a:t>
            </a:r>
            <a:r>
              <a:rPr lang="en-US" sz="1800" dirty="0"/>
              <a:t>other key industries</a:t>
            </a:r>
            <a:r>
              <a:rPr lang="en-US" sz="1800" dirty="0" smtClean="0"/>
              <a:t>.</a:t>
            </a:r>
          </a:p>
          <a:p>
            <a:endParaRPr lang="en-US" sz="1800" dirty="0" smtClean="0"/>
          </a:p>
          <a:p>
            <a:pPr marL="285750" indent="-285750">
              <a:buFont typeface="Arial" panose="020B0604020202020204" pitchFamily="34" charset="0"/>
              <a:buChar char="•"/>
            </a:pPr>
            <a:r>
              <a:rPr lang="en-US" sz="1800" dirty="0"/>
              <a:t>Over 360 </a:t>
            </a:r>
            <a:r>
              <a:rPr lang="en-US" sz="1800" dirty="0" smtClean="0"/>
              <a:t>acres </a:t>
            </a:r>
            <a:r>
              <a:rPr lang="en-US" sz="1800" dirty="0"/>
              <a:t>of build-to-suit sites with access to Kelly Field, the Port’s industrial airport featuring the region’s longest </a:t>
            </a:r>
            <a:r>
              <a:rPr lang="en-US" sz="1800" dirty="0" smtClean="0"/>
              <a:t>runway.</a:t>
            </a:r>
          </a:p>
          <a:p>
            <a:endParaRPr lang="en-US" sz="1800" dirty="0"/>
          </a:p>
          <a:p>
            <a:endParaRPr lang="en-US" sz="1800" dirty="0"/>
          </a:p>
          <a:p>
            <a:endParaRPr lang="en-US" sz="1800" dirty="0"/>
          </a:p>
        </p:txBody>
      </p:sp>
      <p:pic>
        <p:nvPicPr>
          <p:cNvPr id="8" name="Picture 7" descr="AACOG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381" y="4248150"/>
            <a:ext cx="967468" cy="685800"/>
          </a:xfrm>
          <a:prstGeom prst="rect">
            <a:avLst/>
          </a:prstGeom>
          <a:noFill/>
          <a:ln>
            <a:noFill/>
          </a:ln>
        </p:spPr>
      </p:pic>
      <p:sp>
        <p:nvSpPr>
          <p:cNvPr id="9" name="Shape 246"/>
          <p:cNvSpPr txBox="1">
            <a:spLocks/>
          </p:cNvSpPr>
          <p:nvPr/>
        </p:nvSpPr>
        <p:spPr>
          <a:xfrm rot="283">
            <a:off x="26832" y="5388"/>
            <a:ext cx="9093063" cy="997263"/>
          </a:xfrm>
          <a:prstGeom prst="rect">
            <a:avLst/>
          </a:prstGeom>
          <a:solidFill>
            <a:srgbClr val="002060"/>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 dirty="0" smtClean="0">
                <a:solidFill>
                  <a:schemeClr val="bg1"/>
                </a:solidFill>
                <a:latin typeface="Arial Black" panose="020B0A04020102020204" pitchFamily="34" charset="0"/>
              </a:rPr>
              <a:t>Recap - Port San Antonio</a:t>
            </a:r>
            <a:endParaRPr lang="en"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608520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2"/>
          <p:cNvSpPr>
            <a:spLocks noChangeShapeType="1"/>
          </p:cNvSpPr>
          <p:nvPr/>
        </p:nvSpPr>
        <p:spPr bwMode="auto">
          <a:xfrm>
            <a:off x="2631281" y="2026444"/>
            <a:ext cx="5372100" cy="0"/>
          </a:xfrm>
          <a:prstGeom prst="line">
            <a:avLst/>
          </a:prstGeom>
          <a:noFill/>
          <a:ln w="19050">
            <a:noFill/>
            <a:round/>
            <a:headEnd/>
            <a:tailEnd/>
          </a:ln>
        </p:spPr>
        <p:txBody>
          <a:bodyPr/>
          <a:lstStyle/>
          <a:p>
            <a:endParaRPr lang="en-US" sz="1050"/>
          </a:p>
        </p:txBody>
      </p:sp>
      <p:sp>
        <p:nvSpPr>
          <p:cNvPr id="3078" name="Rectangle 10"/>
          <p:cNvSpPr>
            <a:spLocks noChangeArrowheads="1"/>
          </p:cNvSpPr>
          <p:nvPr/>
        </p:nvSpPr>
        <p:spPr bwMode="auto">
          <a:xfrm>
            <a:off x="-228600" y="1245238"/>
            <a:ext cx="184731" cy="253916"/>
          </a:xfrm>
          <a:prstGeom prst="rect">
            <a:avLst/>
          </a:prstGeom>
          <a:noFill/>
          <a:ln w="9525">
            <a:noFill/>
            <a:miter lim="800000"/>
            <a:headEnd/>
            <a:tailEnd/>
          </a:ln>
        </p:spPr>
        <p:txBody>
          <a:bodyPr wrap="none" anchor="ctr">
            <a:spAutoFit/>
          </a:bodyPr>
          <a:lstStyle/>
          <a:p>
            <a:endParaRPr lang="en-US" sz="1050">
              <a:latin typeface="Calibri" pitchFamily="34" charset="0"/>
            </a:endParaRPr>
          </a:p>
        </p:txBody>
      </p:sp>
      <p:sp>
        <p:nvSpPr>
          <p:cNvPr id="11" name="Content Placeholder 2"/>
          <p:cNvSpPr txBox="1">
            <a:spLocks/>
          </p:cNvSpPr>
          <p:nvPr/>
        </p:nvSpPr>
        <p:spPr>
          <a:xfrm>
            <a:off x="381000" y="1200150"/>
            <a:ext cx="8382000" cy="2743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800" dirty="0"/>
              <a:t>Over 150 acres (61 hectares) for build-to-suit rail-served sites at East Kelly Railport, with access to Union Pacific and BNSF Railway trains—supporting logistics and manufacturing operations. </a:t>
            </a:r>
          </a:p>
          <a:p>
            <a:endParaRPr lang="en-US" sz="1800" dirty="0" smtClean="0"/>
          </a:p>
          <a:p>
            <a:pPr marL="285750" indent="-285750">
              <a:buFont typeface="Arial" panose="020B0604020202020204" pitchFamily="34" charset="0"/>
              <a:buChar char="•"/>
            </a:pPr>
            <a:r>
              <a:rPr lang="en-US" sz="1800" dirty="0" smtClean="0"/>
              <a:t>Access </a:t>
            </a:r>
            <a:r>
              <a:rPr lang="en-US" sz="1800" dirty="0"/>
              <a:t>to a well-qualified workforce thanks </a:t>
            </a:r>
            <a:r>
              <a:rPr lang="en-US" sz="1800" dirty="0" smtClean="0"/>
              <a:t>to partnerships with</a:t>
            </a:r>
            <a:br>
              <a:rPr lang="en-US" sz="1800" dirty="0" smtClean="0"/>
            </a:br>
            <a:r>
              <a:rPr lang="en-US" sz="1800" dirty="0" smtClean="0"/>
              <a:t>area </a:t>
            </a:r>
            <a:r>
              <a:rPr lang="en-US" sz="1800" dirty="0"/>
              <a:t>colleges and universities</a:t>
            </a:r>
            <a:r>
              <a:rPr lang="en-US" sz="1800" dirty="0" smtClean="0"/>
              <a:t>.</a:t>
            </a:r>
          </a:p>
          <a:p>
            <a:endParaRPr lang="en-US" sz="1800" dirty="0"/>
          </a:p>
          <a:p>
            <a:pPr marL="285750" indent="-285750">
              <a:buFont typeface="Arial" panose="020B0604020202020204" pitchFamily="34" charset="0"/>
              <a:buChar char="•"/>
            </a:pPr>
            <a:r>
              <a:rPr lang="en-US" sz="1800" dirty="0"/>
              <a:t>A platform for international trade, thanks to </a:t>
            </a:r>
            <a:r>
              <a:rPr lang="en-US" sz="1800" dirty="0" smtClean="0"/>
              <a:t>the foreign-trade </a:t>
            </a:r>
            <a:r>
              <a:rPr lang="en-US" sz="1800" dirty="0"/>
              <a:t>zone designation (FTZ #80-10) of </a:t>
            </a:r>
            <a:r>
              <a:rPr lang="en-US" sz="1800" dirty="0" smtClean="0"/>
              <a:t>the entire </a:t>
            </a:r>
            <a:r>
              <a:rPr lang="en-US" sz="1800" dirty="0"/>
              <a:t>property and on-site U.S. Customs.</a:t>
            </a:r>
          </a:p>
        </p:txBody>
      </p:sp>
      <p:pic>
        <p:nvPicPr>
          <p:cNvPr id="8" name="Picture 7" descr="AACOG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381" y="4248150"/>
            <a:ext cx="967468" cy="685800"/>
          </a:xfrm>
          <a:prstGeom prst="rect">
            <a:avLst/>
          </a:prstGeom>
          <a:noFill/>
          <a:ln>
            <a:noFill/>
          </a:ln>
        </p:spPr>
      </p:pic>
      <p:sp>
        <p:nvSpPr>
          <p:cNvPr id="9" name="Shape 246"/>
          <p:cNvSpPr txBox="1">
            <a:spLocks/>
          </p:cNvSpPr>
          <p:nvPr/>
        </p:nvSpPr>
        <p:spPr>
          <a:xfrm rot="283">
            <a:off x="26832" y="5388"/>
            <a:ext cx="9093063" cy="997263"/>
          </a:xfrm>
          <a:prstGeom prst="rect">
            <a:avLst/>
          </a:prstGeom>
          <a:solidFill>
            <a:srgbClr val="002060"/>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 dirty="0" smtClean="0">
                <a:solidFill>
                  <a:schemeClr val="bg1"/>
                </a:solidFill>
                <a:latin typeface="Arial Black" panose="020B0A04020102020204" pitchFamily="34" charset="0"/>
              </a:rPr>
              <a:t>Recap - Port San Antonio</a:t>
            </a:r>
            <a:endParaRPr lang="en"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796054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2"/>
          <p:cNvSpPr>
            <a:spLocks noChangeShapeType="1"/>
          </p:cNvSpPr>
          <p:nvPr/>
        </p:nvSpPr>
        <p:spPr bwMode="auto">
          <a:xfrm>
            <a:off x="2631281" y="2026444"/>
            <a:ext cx="5372100" cy="0"/>
          </a:xfrm>
          <a:prstGeom prst="line">
            <a:avLst/>
          </a:prstGeom>
          <a:noFill/>
          <a:ln w="19050">
            <a:noFill/>
            <a:round/>
            <a:headEnd/>
            <a:tailEnd/>
          </a:ln>
        </p:spPr>
        <p:txBody>
          <a:bodyPr/>
          <a:lstStyle/>
          <a:p>
            <a:endParaRPr lang="en-US" sz="1050"/>
          </a:p>
        </p:txBody>
      </p:sp>
      <p:sp>
        <p:nvSpPr>
          <p:cNvPr id="3078" name="Rectangle 10"/>
          <p:cNvSpPr>
            <a:spLocks noChangeArrowheads="1"/>
          </p:cNvSpPr>
          <p:nvPr/>
        </p:nvSpPr>
        <p:spPr bwMode="auto">
          <a:xfrm>
            <a:off x="-228600" y="1245238"/>
            <a:ext cx="184731" cy="253916"/>
          </a:xfrm>
          <a:prstGeom prst="rect">
            <a:avLst/>
          </a:prstGeom>
          <a:noFill/>
          <a:ln w="9525">
            <a:noFill/>
            <a:miter lim="800000"/>
            <a:headEnd/>
            <a:tailEnd/>
          </a:ln>
        </p:spPr>
        <p:txBody>
          <a:bodyPr wrap="none" anchor="ctr">
            <a:spAutoFit/>
          </a:bodyPr>
          <a:lstStyle/>
          <a:p>
            <a:endParaRPr lang="en-US" sz="1050">
              <a:latin typeface="Calibri" pitchFamily="34" charset="0"/>
            </a:endParaRPr>
          </a:p>
        </p:txBody>
      </p:sp>
      <p:sp>
        <p:nvSpPr>
          <p:cNvPr id="11" name="Content Placeholder 2"/>
          <p:cNvSpPr txBox="1">
            <a:spLocks/>
          </p:cNvSpPr>
          <p:nvPr/>
        </p:nvSpPr>
        <p:spPr>
          <a:xfrm>
            <a:off x="381000" y="1239681"/>
            <a:ext cx="8382000" cy="3314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800" dirty="0"/>
              <a:t>Port San Antonio’s integrated access to trade and services from air, road and rail makes it unique among Texas’ 29 ports. Because of its role as an intermodal facility, the port’s actual trade totals are less than traditional ports. </a:t>
            </a:r>
            <a:endParaRPr lang="en-US" sz="1800" dirty="0" smtClean="0"/>
          </a:p>
          <a:p>
            <a:endParaRPr lang="en-US" sz="1800" dirty="0" smtClean="0"/>
          </a:p>
          <a:p>
            <a:pPr marL="285750" indent="-285750">
              <a:buFont typeface="Arial" panose="020B0604020202020204" pitchFamily="34" charset="0"/>
              <a:buChar char="•"/>
            </a:pPr>
            <a:r>
              <a:rPr lang="en-US" sz="1800" dirty="0" smtClean="0"/>
              <a:t>Its </a:t>
            </a:r>
            <a:r>
              <a:rPr lang="en-US" sz="1800" dirty="0"/>
              <a:t>contributions to the Texas economy are notable: an estimated 27,000 JOBS and $5.2 BILLION in economic activity in 2015. </a:t>
            </a:r>
            <a:endParaRPr lang="en-US" sz="1800" dirty="0" smtClean="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By </a:t>
            </a:r>
            <a:r>
              <a:rPr lang="en-US" sz="1800" dirty="0"/>
              <a:t>revitalizing and expanding a former air base, Port San Antonio has leveraged its access and infrastructure to attract new avenues of trade, jobs and economic contributions to the region. </a:t>
            </a:r>
          </a:p>
        </p:txBody>
      </p:sp>
      <p:pic>
        <p:nvPicPr>
          <p:cNvPr id="8" name="Picture 7" descr="AACOG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381" y="4248150"/>
            <a:ext cx="967468" cy="685800"/>
          </a:xfrm>
          <a:prstGeom prst="rect">
            <a:avLst/>
          </a:prstGeom>
          <a:noFill/>
          <a:ln>
            <a:noFill/>
          </a:ln>
        </p:spPr>
      </p:pic>
      <p:sp>
        <p:nvSpPr>
          <p:cNvPr id="9" name="Shape 246"/>
          <p:cNvSpPr txBox="1">
            <a:spLocks/>
          </p:cNvSpPr>
          <p:nvPr/>
        </p:nvSpPr>
        <p:spPr>
          <a:xfrm rot="283">
            <a:off x="26832" y="5388"/>
            <a:ext cx="9093063" cy="997263"/>
          </a:xfrm>
          <a:prstGeom prst="rect">
            <a:avLst/>
          </a:prstGeom>
          <a:solidFill>
            <a:srgbClr val="002060"/>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 dirty="0" smtClean="0">
                <a:solidFill>
                  <a:schemeClr val="bg1"/>
                </a:solidFill>
                <a:latin typeface="Arial Black" panose="020B0A04020102020204" pitchFamily="34" charset="0"/>
              </a:rPr>
              <a:t>Conclusion</a:t>
            </a:r>
            <a:endParaRPr lang="en"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7324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2"/>
          <p:cNvSpPr>
            <a:spLocks noChangeShapeType="1"/>
          </p:cNvSpPr>
          <p:nvPr/>
        </p:nvSpPr>
        <p:spPr bwMode="auto">
          <a:xfrm>
            <a:off x="2631281" y="2026444"/>
            <a:ext cx="5372100" cy="0"/>
          </a:xfrm>
          <a:prstGeom prst="line">
            <a:avLst/>
          </a:prstGeom>
          <a:noFill/>
          <a:ln w="19050">
            <a:noFill/>
            <a:round/>
            <a:headEnd/>
            <a:tailEnd/>
          </a:ln>
        </p:spPr>
        <p:txBody>
          <a:bodyPr/>
          <a:lstStyle/>
          <a:p>
            <a:endParaRPr lang="en-US" sz="1050"/>
          </a:p>
        </p:txBody>
      </p:sp>
      <p:sp>
        <p:nvSpPr>
          <p:cNvPr id="3078" name="Rectangle 10"/>
          <p:cNvSpPr>
            <a:spLocks noChangeArrowheads="1"/>
          </p:cNvSpPr>
          <p:nvPr/>
        </p:nvSpPr>
        <p:spPr bwMode="auto">
          <a:xfrm>
            <a:off x="-228600" y="1245238"/>
            <a:ext cx="184731" cy="253916"/>
          </a:xfrm>
          <a:prstGeom prst="rect">
            <a:avLst/>
          </a:prstGeom>
          <a:noFill/>
          <a:ln w="9525">
            <a:noFill/>
            <a:miter lim="800000"/>
            <a:headEnd/>
            <a:tailEnd/>
          </a:ln>
        </p:spPr>
        <p:txBody>
          <a:bodyPr wrap="none" anchor="ctr">
            <a:spAutoFit/>
          </a:bodyPr>
          <a:lstStyle/>
          <a:p>
            <a:endParaRPr lang="en-US" sz="1050">
              <a:latin typeface="Calibri" pitchFamily="34" charset="0"/>
            </a:endParaRPr>
          </a:p>
        </p:txBody>
      </p:sp>
      <p:sp>
        <p:nvSpPr>
          <p:cNvPr id="11" name="Content Placeholder 2"/>
          <p:cNvSpPr txBox="1">
            <a:spLocks/>
          </p:cNvSpPr>
          <p:nvPr/>
        </p:nvSpPr>
        <p:spPr>
          <a:xfrm>
            <a:off x="1905000" y="1854838"/>
            <a:ext cx="5410199" cy="19361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2400" b="1" dirty="0" smtClean="0"/>
              <a:t>Tim </a:t>
            </a:r>
            <a:r>
              <a:rPr lang="en-US" sz="2400" b="1" dirty="0"/>
              <a:t>Treviño</a:t>
            </a:r>
          </a:p>
          <a:p>
            <a:pPr algn="ctr"/>
            <a:r>
              <a:rPr lang="en-US" sz="2400" b="1" dirty="0"/>
              <a:t>Sr. Director of Operations &amp;</a:t>
            </a:r>
            <a:br>
              <a:rPr lang="en-US" sz="2400" b="1" dirty="0"/>
            </a:br>
            <a:r>
              <a:rPr lang="en-US" sz="2400" b="1" dirty="0"/>
              <a:t>Strategic Partnerships</a:t>
            </a:r>
          </a:p>
          <a:p>
            <a:pPr algn="ctr"/>
            <a:r>
              <a:rPr lang="en-US" sz="2400" b="1" dirty="0"/>
              <a:t>EM: </a:t>
            </a:r>
            <a:r>
              <a:rPr lang="en-US" sz="2400" b="1" dirty="0">
                <a:hlinkClick r:id="rId3"/>
              </a:rPr>
              <a:t>ttrevino@aacog.com</a:t>
            </a:r>
            <a:endParaRPr lang="en-US" sz="2400" b="1" dirty="0"/>
          </a:p>
          <a:p>
            <a:pPr algn="ctr"/>
            <a:r>
              <a:rPr lang="en-US" sz="2400" b="1" dirty="0"/>
              <a:t>D: (210) 832-5089 </a:t>
            </a:r>
            <a:endParaRPr lang="en-US" sz="2400" dirty="0" smtClean="0"/>
          </a:p>
          <a:p>
            <a:pPr marL="285750" indent="-285750">
              <a:buFont typeface="Arial" panose="020B0604020202020204" pitchFamily="34" charset="0"/>
              <a:buChar char="•"/>
            </a:pPr>
            <a:endParaRPr lang="en-US" sz="1800" dirty="0"/>
          </a:p>
          <a:p>
            <a:r>
              <a:rPr lang="en-US" sz="1800" dirty="0" smtClean="0"/>
              <a:t> </a:t>
            </a:r>
            <a:endParaRPr lang="en-US" sz="1800" dirty="0"/>
          </a:p>
        </p:txBody>
      </p:sp>
      <p:pic>
        <p:nvPicPr>
          <p:cNvPr id="8" name="Picture 7" descr="AACOG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3381" y="4248150"/>
            <a:ext cx="967468" cy="685800"/>
          </a:xfrm>
          <a:prstGeom prst="rect">
            <a:avLst/>
          </a:prstGeom>
          <a:noFill/>
          <a:ln>
            <a:noFill/>
          </a:ln>
        </p:spPr>
      </p:pic>
      <p:sp>
        <p:nvSpPr>
          <p:cNvPr id="9" name="Shape 246"/>
          <p:cNvSpPr txBox="1">
            <a:spLocks/>
          </p:cNvSpPr>
          <p:nvPr/>
        </p:nvSpPr>
        <p:spPr>
          <a:xfrm rot="283">
            <a:off x="26832" y="5388"/>
            <a:ext cx="9093063" cy="997263"/>
          </a:xfrm>
          <a:prstGeom prst="rect">
            <a:avLst/>
          </a:prstGeom>
          <a:solidFill>
            <a:srgbClr val="002060"/>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Aft>
                <a:spcPts val="450"/>
              </a:spcAft>
            </a:pPr>
            <a:r>
              <a:rPr lang="en-US" b="1" dirty="0">
                <a:solidFill>
                  <a:schemeClr val="bg1"/>
                </a:solidFill>
                <a:latin typeface="Arial Black" panose="020B0A04020102020204" pitchFamily="34" charset="0"/>
              </a:rPr>
              <a:t>THANK YOU</a:t>
            </a:r>
          </a:p>
        </p:txBody>
      </p:sp>
    </p:spTree>
    <p:extLst>
      <p:ext uri="{BB962C8B-B14F-4D97-AF65-F5344CB8AC3E}">
        <p14:creationId xmlns:p14="http://schemas.microsoft.com/office/powerpoint/2010/main" val="2347686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2"/>
          <p:cNvSpPr>
            <a:spLocks noChangeShapeType="1"/>
          </p:cNvSpPr>
          <p:nvPr/>
        </p:nvSpPr>
        <p:spPr bwMode="auto">
          <a:xfrm>
            <a:off x="2631281" y="2026444"/>
            <a:ext cx="5372100" cy="0"/>
          </a:xfrm>
          <a:prstGeom prst="line">
            <a:avLst/>
          </a:prstGeom>
          <a:noFill/>
          <a:ln w="19050">
            <a:noFill/>
            <a:round/>
            <a:headEnd/>
            <a:tailEnd/>
          </a:ln>
        </p:spPr>
        <p:txBody>
          <a:bodyPr/>
          <a:lstStyle/>
          <a:p>
            <a:endParaRPr lang="en-US" sz="1050"/>
          </a:p>
        </p:txBody>
      </p:sp>
      <p:sp>
        <p:nvSpPr>
          <p:cNvPr id="3078" name="Rectangle 10"/>
          <p:cNvSpPr>
            <a:spLocks noChangeArrowheads="1"/>
          </p:cNvSpPr>
          <p:nvPr/>
        </p:nvSpPr>
        <p:spPr bwMode="auto">
          <a:xfrm>
            <a:off x="-228600" y="1245238"/>
            <a:ext cx="184731" cy="253916"/>
          </a:xfrm>
          <a:prstGeom prst="rect">
            <a:avLst/>
          </a:prstGeom>
          <a:noFill/>
          <a:ln w="9525">
            <a:noFill/>
            <a:miter lim="800000"/>
            <a:headEnd/>
            <a:tailEnd/>
          </a:ln>
        </p:spPr>
        <p:txBody>
          <a:bodyPr wrap="none" anchor="ctr">
            <a:spAutoFit/>
          </a:bodyPr>
          <a:lstStyle/>
          <a:p>
            <a:endParaRPr lang="en-US" sz="1050">
              <a:latin typeface="Calibri" pitchFamily="34" charset="0"/>
            </a:endParaRPr>
          </a:p>
        </p:txBody>
      </p:sp>
      <p:sp>
        <p:nvSpPr>
          <p:cNvPr id="11" name="Content Placeholder 2"/>
          <p:cNvSpPr txBox="1">
            <a:spLocks/>
          </p:cNvSpPr>
          <p:nvPr/>
        </p:nvSpPr>
        <p:spPr>
          <a:xfrm>
            <a:off x="381000" y="1087281"/>
            <a:ext cx="8382000" cy="361806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sz="1600" dirty="0"/>
          </a:p>
          <a:p>
            <a:pPr marL="285750" indent="-285750">
              <a:buFont typeface="Arial" panose="020B0604020202020204" pitchFamily="34" charset="0"/>
              <a:buChar char="•"/>
            </a:pPr>
            <a:r>
              <a:rPr lang="en-US" sz="1600" dirty="0" smtClean="0"/>
              <a:t>While </a:t>
            </a:r>
            <a:r>
              <a:rPr lang="en-US" sz="1600" dirty="0"/>
              <a:t>Port San Antonio does engage in some trade, the bulk of its economic activity results from its role as one of two intermodal logistics facilities in Texas. </a:t>
            </a:r>
            <a:endParaRPr lang="en-US" sz="1600" dirty="0" smtClean="0"/>
          </a:p>
          <a:p>
            <a:endParaRPr lang="en-US" sz="1600" dirty="0" smtClean="0"/>
          </a:p>
          <a:p>
            <a:pPr marL="285750" indent="-285750">
              <a:buFont typeface="Arial" panose="020B0604020202020204" pitchFamily="34" charset="0"/>
              <a:buChar char="•"/>
            </a:pPr>
            <a:r>
              <a:rPr lang="en-US" sz="1600" dirty="0" smtClean="0"/>
              <a:t>These </a:t>
            </a:r>
            <a:r>
              <a:rPr lang="en-US" sz="1600" dirty="0"/>
              <a:t>facilities add value and increase overall economic impact by serving as important logistical hubs, providing tenants access to runways, major highways and railways. </a:t>
            </a:r>
            <a:endParaRPr lang="en-US" sz="1600" dirty="0" smtClean="0"/>
          </a:p>
          <a:p>
            <a:endParaRPr lang="en-US" sz="1600" dirty="0"/>
          </a:p>
          <a:p>
            <a:pPr marL="285750" indent="-285750">
              <a:buFont typeface="Arial" panose="020B0604020202020204" pitchFamily="34" charset="0"/>
              <a:buChar char="•"/>
            </a:pPr>
            <a:r>
              <a:rPr lang="en-US" sz="1600" dirty="0" smtClean="0"/>
              <a:t>Texas State Comptroller </a:t>
            </a:r>
            <a:r>
              <a:rPr lang="en-US" sz="1600" dirty="0"/>
              <a:t>analysis estimates that Port San Antonio creates more than 27,000 direct and indirect Texas </a:t>
            </a:r>
            <a:r>
              <a:rPr lang="en-US" sz="1600" dirty="0" smtClean="0"/>
              <a:t>jobs, contributes $5.2 </a:t>
            </a:r>
            <a:r>
              <a:rPr lang="en-US" sz="1600" dirty="0"/>
              <a:t>Billion in </a:t>
            </a:r>
            <a:r>
              <a:rPr lang="en-US" sz="1600" dirty="0" smtClean="0"/>
              <a:t>output, $</a:t>
            </a:r>
            <a:r>
              <a:rPr lang="en-US" sz="1600" dirty="0"/>
              <a:t>3 </a:t>
            </a:r>
            <a:r>
              <a:rPr lang="en-US" sz="1600" dirty="0" smtClean="0"/>
              <a:t>Billion </a:t>
            </a:r>
            <a:r>
              <a:rPr lang="en-US" sz="1600" dirty="0"/>
              <a:t>to our gross domestic </a:t>
            </a:r>
            <a:r>
              <a:rPr lang="en-US" sz="1600" dirty="0" smtClean="0"/>
              <a:t>product, and </a:t>
            </a:r>
            <a:r>
              <a:rPr lang="en-US" sz="1600" dirty="0"/>
              <a:t>$1.8 Billion in Disposable Income.</a:t>
            </a:r>
          </a:p>
          <a:p>
            <a:endParaRPr lang="en-US" sz="1600" dirty="0" smtClean="0"/>
          </a:p>
          <a:p>
            <a:pPr marL="285750" indent="-285750">
              <a:buFont typeface="Arial" panose="020B0604020202020204" pitchFamily="34" charset="0"/>
              <a:buChar char="•"/>
            </a:pPr>
            <a:r>
              <a:rPr lang="en-US" sz="1600" dirty="0"/>
              <a:t>The Port is on a path to create 5,000 new jobs between 2015 and 2020, with a focus on those centered around the cybersecurity, defense, </a:t>
            </a:r>
            <a:r>
              <a:rPr lang="en-US" sz="1600" dirty="0" smtClean="0"/>
              <a:t>aerospace / aviation</a:t>
            </a:r>
            <a:r>
              <a:rPr lang="en-US" sz="1600" dirty="0"/>
              <a:t>, </a:t>
            </a:r>
            <a:br>
              <a:rPr lang="en-US" sz="1600" dirty="0"/>
            </a:br>
            <a:r>
              <a:rPr lang="en-US" sz="1600" dirty="0"/>
              <a:t>manufacturing and global logistics sectors.</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smtClean="0"/>
          </a:p>
        </p:txBody>
      </p:sp>
      <p:pic>
        <p:nvPicPr>
          <p:cNvPr id="8" name="Picture 7" descr="AACOG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381" y="4248150"/>
            <a:ext cx="967468" cy="685800"/>
          </a:xfrm>
          <a:prstGeom prst="rect">
            <a:avLst/>
          </a:prstGeom>
          <a:noFill/>
          <a:ln>
            <a:noFill/>
          </a:ln>
        </p:spPr>
      </p:pic>
      <p:sp>
        <p:nvSpPr>
          <p:cNvPr id="9" name="Shape 246"/>
          <p:cNvSpPr txBox="1">
            <a:spLocks/>
          </p:cNvSpPr>
          <p:nvPr/>
        </p:nvSpPr>
        <p:spPr>
          <a:xfrm rot="283">
            <a:off x="26832" y="5388"/>
            <a:ext cx="9093063" cy="997263"/>
          </a:xfrm>
          <a:prstGeom prst="rect">
            <a:avLst/>
          </a:prstGeom>
          <a:solidFill>
            <a:srgbClr val="002060"/>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 dirty="0" smtClean="0">
                <a:solidFill>
                  <a:schemeClr val="bg1"/>
                </a:solidFill>
                <a:latin typeface="Arial Black" panose="020B0A04020102020204" pitchFamily="34" charset="0"/>
              </a:rPr>
              <a:t>At A Glance</a:t>
            </a:r>
            <a:endParaRPr lang="en"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100000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2"/>
          <p:cNvSpPr>
            <a:spLocks noChangeShapeType="1"/>
          </p:cNvSpPr>
          <p:nvPr/>
        </p:nvSpPr>
        <p:spPr bwMode="auto">
          <a:xfrm>
            <a:off x="2631281" y="2026444"/>
            <a:ext cx="5372100" cy="0"/>
          </a:xfrm>
          <a:prstGeom prst="line">
            <a:avLst/>
          </a:prstGeom>
          <a:noFill/>
          <a:ln w="19050">
            <a:noFill/>
            <a:round/>
            <a:headEnd/>
            <a:tailEnd/>
          </a:ln>
        </p:spPr>
        <p:txBody>
          <a:bodyPr/>
          <a:lstStyle/>
          <a:p>
            <a:endParaRPr lang="en-US" sz="1050"/>
          </a:p>
        </p:txBody>
      </p:sp>
      <p:sp>
        <p:nvSpPr>
          <p:cNvPr id="3078" name="Rectangle 10"/>
          <p:cNvSpPr>
            <a:spLocks noChangeArrowheads="1"/>
          </p:cNvSpPr>
          <p:nvPr/>
        </p:nvSpPr>
        <p:spPr bwMode="auto">
          <a:xfrm>
            <a:off x="-228600" y="1245238"/>
            <a:ext cx="184731" cy="253916"/>
          </a:xfrm>
          <a:prstGeom prst="rect">
            <a:avLst/>
          </a:prstGeom>
          <a:noFill/>
          <a:ln w="9525">
            <a:noFill/>
            <a:miter lim="800000"/>
            <a:headEnd/>
            <a:tailEnd/>
          </a:ln>
        </p:spPr>
        <p:txBody>
          <a:bodyPr wrap="none" anchor="ctr">
            <a:spAutoFit/>
          </a:bodyPr>
          <a:lstStyle/>
          <a:p>
            <a:endParaRPr lang="en-US" sz="1050">
              <a:latin typeface="Calibri" pitchFamily="34" charset="0"/>
            </a:endParaRPr>
          </a:p>
        </p:txBody>
      </p:sp>
      <p:sp>
        <p:nvSpPr>
          <p:cNvPr id="11" name="Content Placeholder 2"/>
          <p:cNvSpPr txBox="1">
            <a:spLocks/>
          </p:cNvSpPr>
          <p:nvPr/>
        </p:nvSpPr>
        <p:spPr>
          <a:xfrm>
            <a:off x="381000" y="971550"/>
            <a:ext cx="8382000" cy="361806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sz="1600" dirty="0"/>
          </a:p>
          <a:p>
            <a:pPr marL="285750" indent="-285750">
              <a:buFont typeface="Arial" panose="020B0604020202020204" pitchFamily="34" charset="0"/>
              <a:buChar char="•"/>
            </a:pPr>
            <a:r>
              <a:rPr lang="en-US" sz="1800" dirty="0" smtClean="0"/>
              <a:t>Third-fastest </a:t>
            </a:r>
            <a:r>
              <a:rPr lang="en-US" sz="1800" dirty="0"/>
              <a:t>growing city in the U.S</a:t>
            </a:r>
            <a:r>
              <a:rPr lang="en-US" sz="1800" dirty="0" smtClean="0"/>
              <a:t>.</a:t>
            </a:r>
          </a:p>
          <a:p>
            <a:endParaRPr lang="en-US" sz="1800" dirty="0"/>
          </a:p>
          <a:p>
            <a:pPr marL="285750" indent="-285750">
              <a:buFont typeface="Arial" panose="020B0604020202020204" pitchFamily="34" charset="0"/>
              <a:buChar char="•"/>
            </a:pPr>
            <a:r>
              <a:rPr lang="en-US" sz="1800" dirty="0" smtClean="0"/>
              <a:t>Among </a:t>
            </a:r>
            <a:r>
              <a:rPr lang="en-US" sz="1800" dirty="0"/>
              <a:t>the youngest U.S. cities (median age 33</a:t>
            </a:r>
            <a:r>
              <a:rPr lang="en-US" sz="1800" dirty="0" smtClean="0"/>
              <a:t>).</a:t>
            </a:r>
          </a:p>
          <a:p>
            <a:endParaRPr lang="en-US" sz="1800" dirty="0"/>
          </a:p>
          <a:p>
            <a:pPr marL="285750" indent="-285750">
              <a:buFont typeface="Arial" panose="020B0604020202020204" pitchFamily="34" charset="0"/>
              <a:buChar char="•"/>
            </a:pPr>
            <a:r>
              <a:rPr lang="en-US" sz="1800" dirty="0" smtClean="0"/>
              <a:t>Over </a:t>
            </a:r>
            <a:r>
              <a:rPr lang="en-US" sz="1800" dirty="0"/>
              <a:t>100,000 enrolled in college or </a:t>
            </a:r>
            <a:r>
              <a:rPr lang="en-US" sz="1800" dirty="0" smtClean="0"/>
              <a:t>university.</a:t>
            </a:r>
          </a:p>
          <a:p>
            <a:endParaRPr lang="en-US" sz="1800" dirty="0"/>
          </a:p>
          <a:p>
            <a:pPr marL="285750" indent="-285750">
              <a:buFont typeface="Arial" panose="020B0604020202020204" pitchFamily="34" charset="0"/>
              <a:buChar char="•"/>
            </a:pPr>
            <a:r>
              <a:rPr lang="en-US" sz="1800" dirty="0" smtClean="0"/>
              <a:t>One </a:t>
            </a:r>
            <a:r>
              <a:rPr lang="en-US" sz="1800" dirty="0"/>
              <a:t>of the lowest costs of living among U.S. </a:t>
            </a:r>
            <a:r>
              <a:rPr lang="en-US" sz="1800" dirty="0" smtClean="0"/>
              <a:t>cities.</a:t>
            </a:r>
          </a:p>
          <a:p>
            <a:endParaRPr lang="en-US" sz="1800" dirty="0"/>
          </a:p>
          <a:p>
            <a:pPr marL="285750" indent="-285750">
              <a:buFont typeface="Arial" panose="020B0604020202020204" pitchFamily="34" charset="0"/>
              <a:buChar char="•"/>
            </a:pPr>
            <a:r>
              <a:rPr lang="en-US" sz="1800" dirty="0" smtClean="0"/>
              <a:t>A </a:t>
            </a:r>
            <a:r>
              <a:rPr lang="en-US" sz="1800" dirty="0"/>
              <a:t>strategic location for trade within Texas and </a:t>
            </a:r>
            <a:r>
              <a:rPr lang="en-US" sz="1800" dirty="0" smtClean="0"/>
              <a:t>with Mexico—markets </a:t>
            </a:r>
            <a:r>
              <a:rPr lang="en-US" sz="1800" dirty="0"/>
              <a:t>totaling over 130M consumers</a:t>
            </a:r>
            <a:r>
              <a:rPr lang="en-US" sz="1800" dirty="0" smtClean="0"/>
              <a:t>.</a:t>
            </a:r>
          </a:p>
        </p:txBody>
      </p:sp>
      <p:pic>
        <p:nvPicPr>
          <p:cNvPr id="8" name="Picture 7" descr="AACOG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381" y="4248150"/>
            <a:ext cx="967468" cy="685800"/>
          </a:xfrm>
          <a:prstGeom prst="rect">
            <a:avLst/>
          </a:prstGeom>
          <a:noFill/>
          <a:ln>
            <a:noFill/>
          </a:ln>
        </p:spPr>
      </p:pic>
      <p:sp>
        <p:nvSpPr>
          <p:cNvPr id="9" name="Shape 246"/>
          <p:cNvSpPr txBox="1">
            <a:spLocks/>
          </p:cNvSpPr>
          <p:nvPr/>
        </p:nvSpPr>
        <p:spPr>
          <a:xfrm rot="283">
            <a:off x="26832" y="5388"/>
            <a:ext cx="9093063" cy="997263"/>
          </a:xfrm>
          <a:prstGeom prst="rect">
            <a:avLst/>
          </a:prstGeom>
          <a:solidFill>
            <a:srgbClr val="002060"/>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 dirty="0" smtClean="0">
                <a:solidFill>
                  <a:schemeClr val="bg1"/>
                </a:solidFill>
                <a:latin typeface="Arial Black" panose="020B0A04020102020204" pitchFamily="34" charset="0"/>
              </a:rPr>
              <a:t>At A Glance</a:t>
            </a:r>
            <a:endParaRPr lang="en"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361823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2"/>
          <p:cNvSpPr>
            <a:spLocks noChangeShapeType="1"/>
          </p:cNvSpPr>
          <p:nvPr/>
        </p:nvSpPr>
        <p:spPr bwMode="auto">
          <a:xfrm>
            <a:off x="2631281" y="2026444"/>
            <a:ext cx="5372100" cy="0"/>
          </a:xfrm>
          <a:prstGeom prst="line">
            <a:avLst/>
          </a:prstGeom>
          <a:noFill/>
          <a:ln w="19050">
            <a:noFill/>
            <a:round/>
            <a:headEnd/>
            <a:tailEnd/>
          </a:ln>
        </p:spPr>
        <p:txBody>
          <a:bodyPr/>
          <a:lstStyle/>
          <a:p>
            <a:endParaRPr lang="en-US" sz="1050"/>
          </a:p>
        </p:txBody>
      </p:sp>
      <p:sp>
        <p:nvSpPr>
          <p:cNvPr id="3078" name="Rectangle 10"/>
          <p:cNvSpPr>
            <a:spLocks noChangeArrowheads="1"/>
          </p:cNvSpPr>
          <p:nvPr/>
        </p:nvSpPr>
        <p:spPr bwMode="auto">
          <a:xfrm>
            <a:off x="-228600" y="1245238"/>
            <a:ext cx="184731" cy="253916"/>
          </a:xfrm>
          <a:prstGeom prst="rect">
            <a:avLst/>
          </a:prstGeom>
          <a:noFill/>
          <a:ln w="9525">
            <a:noFill/>
            <a:miter lim="800000"/>
            <a:headEnd/>
            <a:tailEnd/>
          </a:ln>
        </p:spPr>
        <p:txBody>
          <a:bodyPr wrap="none" anchor="ctr">
            <a:spAutoFit/>
          </a:bodyPr>
          <a:lstStyle/>
          <a:p>
            <a:endParaRPr lang="en-US" sz="1050">
              <a:latin typeface="Calibri" pitchFamily="34" charset="0"/>
            </a:endParaRPr>
          </a:p>
        </p:txBody>
      </p:sp>
      <p:sp>
        <p:nvSpPr>
          <p:cNvPr id="11" name="Content Placeholder 2"/>
          <p:cNvSpPr txBox="1">
            <a:spLocks/>
          </p:cNvSpPr>
          <p:nvPr/>
        </p:nvSpPr>
        <p:spPr>
          <a:xfrm>
            <a:off x="381000" y="1239681"/>
            <a:ext cx="8382000" cy="3314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dirty="0" smtClean="0"/>
              <a:t>Port </a:t>
            </a:r>
            <a:r>
              <a:rPr lang="en-US" sz="1800" dirty="0"/>
              <a:t>San Antonio was created in 1995 on the site of the former Kelly Air Force Base. Its layout, location and structure differ somewhat from typical ports in our state, </a:t>
            </a:r>
            <a:r>
              <a:rPr lang="en-US" sz="1800" dirty="0" smtClean="0"/>
              <a:t>providing: </a:t>
            </a:r>
          </a:p>
          <a:p>
            <a:endParaRPr lang="en-US" sz="1800" dirty="0"/>
          </a:p>
          <a:p>
            <a:pPr marL="285750" indent="-285750">
              <a:buFont typeface="Arial" panose="020B0604020202020204" pitchFamily="34" charset="0"/>
              <a:buChar char="•"/>
            </a:pPr>
            <a:r>
              <a:rPr lang="en-US" sz="1800" dirty="0" smtClean="0"/>
              <a:t>Convenient </a:t>
            </a:r>
            <a:r>
              <a:rPr lang="en-US" sz="1800" dirty="0"/>
              <a:t>access to three interstate </a:t>
            </a:r>
            <a:r>
              <a:rPr lang="en-US" sz="1800" dirty="0" smtClean="0"/>
              <a:t>highways (IH-10, IH-35, and IH37).</a:t>
            </a:r>
          </a:p>
          <a:p>
            <a:endParaRPr lang="en-US" sz="1800" dirty="0"/>
          </a:p>
          <a:p>
            <a:pPr marL="285750" indent="-285750">
              <a:buFont typeface="Arial" panose="020B0604020202020204" pitchFamily="34" charset="0"/>
              <a:buChar char="•"/>
            </a:pPr>
            <a:r>
              <a:rPr lang="en-US" sz="1800" dirty="0" smtClean="0"/>
              <a:t>1,900-acre campus.</a:t>
            </a:r>
          </a:p>
          <a:p>
            <a:endParaRPr lang="en-US" sz="1800" dirty="0"/>
          </a:p>
          <a:p>
            <a:pPr marL="285750" indent="-285750">
              <a:buFont typeface="Arial" panose="020B0604020202020204" pitchFamily="34" charset="0"/>
              <a:buChar char="•"/>
            </a:pPr>
            <a:r>
              <a:rPr lang="en-US" sz="1800" dirty="0" smtClean="0"/>
              <a:t>11,500-foot </a:t>
            </a:r>
            <a:r>
              <a:rPr lang="en-US" sz="1800" dirty="0"/>
              <a:t>runway with large aircraft </a:t>
            </a:r>
            <a:r>
              <a:rPr lang="en-US" sz="1800" dirty="0" smtClean="0"/>
              <a:t>capability.</a:t>
            </a:r>
          </a:p>
          <a:p>
            <a:endParaRPr lang="en-US" sz="1800" dirty="0"/>
          </a:p>
          <a:p>
            <a:pPr marL="285750" indent="-285750">
              <a:buFont typeface="Arial" panose="020B0604020202020204" pitchFamily="34" charset="0"/>
              <a:buChar char="•"/>
            </a:pPr>
            <a:r>
              <a:rPr lang="en-US" sz="1800" dirty="0" smtClean="0"/>
              <a:t>350-acre </a:t>
            </a:r>
            <a:r>
              <a:rPr lang="en-US" sz="1800" dirty="0"/>
              <a:t>rail-served </a:t>
            </a:r>
            <a:r>
              <a:rPr lang="en-US" sz="1800" dirty="0" smtClean="0"/>
              <a:t>site.</a:t>
            </a:r>
            <a:endParaRPr lang="en-US" sz="1800" dirty="0"/>
          </a:p>
        </p:txBody>
      </p:sp>
      <p:pic>
        <p:nvPicPr>
          <p:cNvPr id="8" name="Picture 7" descr="AACOG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381" y="4248150"/>
            <a:ext cx="967468" cy="685800"/>
          </a:xfrm>
          <a:prstGeom prst="rect">
            <a:avLst/>
          </a:prstGeom>
          <a:noFill/>
          <a:ln>
            <a:noFill/>
          </a:ln>
        </p:spPr>
      </p:pic>
      <p:sp>
        <p:nvSpPr>
          <p:cNvPr id="9" name="Shape 246"/>
          <p:cNvSpPr txBox="1">
            <a:spLocks/>
          </p:cNvSpPr>
          <p:nvPr/>
        </p:nvSpPr>
        <p:spPr>
          <a:xfrm rot="283">
            <a:off x="26832" y="5388"/>
            <a:ext cx="9093063" cy="997263"/>
          </a:xfrm>
          <a:prstGeom prst="rect">
            <a:avLst/>
          </a:prstGeom>
          <a:solidFill>
            <a:srgbClr val="002060"/>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 dirty="0" smtClean="0">
                <a:solidFill>
                  <a:schemeClr val="bg1"/>
                </a:solidFill>
                <a:latin typeface="Arial Black" panose="020B0A04020102020204" pitchFamily="34" charset="0"/>
              </a:rPr>
              <a:t>Room To Grow</a:t>
            </a:r>
            <a:endParaRPr lang="en"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328352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2"/>
          <p:cNvSpPr>
            <a:spLocks noChangeShapeType="1"/>
          </p:cNvSpPr>
          <p:nvPr/>
        </p:nvSpPr>
        <p:spPr bwMode="auto">
          <a:xfrm>
            <a:off x="2631281" y="2026444"/>
            <a:ext cx="5372100" cy="0"/>
          </a:xfrm>
          <a:prstGeom prst="line">
            <a:avLst/>
          </a:prstGeom>
          <a:noFill/>
          <a:ln w="19050">
            <a:noFill/>
            <a:round/>
            <a:headEnd/>
            <a:tailEnd/>
          </a:ln>
        </p:spPr>
        <p:txBody>
          <a:bodyPr/>
          <a:lstStyle/>
          <a:p>
            <a:endParaRPr lang="en-US" sz="1050"/>
          </a:p>
        </p:txBody>
      </p:sp>
      <p:sp>
        <p:nvSpPr>
          <p:cNvPr id="3078" name="Rectangle 10"/>
          <p:cNvSpPr>
            <a:spLocks noChangeArrowheads="1"/>
          </p:cNvSpPr>
          <p:nvPr/>
        </p:nvSpPr>
        <p:spPr bwMode="auto">
          <a:xfrm>
            <a:off x="-228600" y="1245238"/>
            <a:ext cx="184731" cy="253916"/>
          </a:xfrm>
          <a:prstGeom prst="rect">
            <a:avLst/>
          </a:prstGeom>
          <a:noFill/>
          <a:ln w="9525">
            <a:noFill/>
            <a:miter lim="800000"/>
            <a:headEnd/>
            <a:tailEnd/>
          </a:ln>
        </p:spPr>
        <p:txBody>
          <a:bodyPr wrap="none" anchor="ctr">
            <a:spAutoFit/>
          </a:bodyPr>
          <a:lstStyle/>
          <a:p>
            <a:endParaRPr lang="en-US" sz="1050">
              <a:latin typeface="Calibri" pitchFamily="34" charset="0"/>
            </a:endParaRPr>
          </a:p>
        </p:txBody>
      </p:sp>
      <p:sp>
        <p:nvSpPr>
          <p:cNvPr id="11" name="Content Placeholder 2"/>
          <p:cNvSpPr txBox="1">
            <a:spLocks/>
          </p:cNvSpPr>
          <p:nvPr/>
        </p:nvSpPr>
        <p:spPr>
          <a:xfrm>
            <a:off x="381000" y="1239681"/>
            <a:ext cx="8382000" cy="3314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800" dirty="0"/>
              <a:t>The Port is home to a thriving industry cluster that includes aerospace, manufacturing</a:t>
            </a:r>
            <a:r>
              <a:rPr lang="en-US" sz="1800" dirty="0" smtClean="0"/>
              <a:t>, defense</a:t>
            </a:r>
            <a:r>
              <a:rPr lang="en-US" sz="1800" dirty="0"/>
              <a:t>, cybersecurity and global logistics operations</a:t>
            </a:r>
            <a:r>
              <a:rPr lang="en-US" sz="1800" dirty="0" smtClean="0"/>
              <a:t>.</a:t>
            </a:r>
          </a:p>
          <a:p>
            <a:r>
              <a:rPr lang="en-US" sz="1800" dirty="0" smtClean="0"/>
              <a:t> </a:t>
            </a:r>
          </a:p>
          <a:p>
            <a:pPr marL="285750" indent="-285750">
              <a:buFont typeface="Arial" panose="020B0604020202020204" pitchFamily="34" charset="0"/>
              <a:buChar char="•"/>
            </a:pPr>
            <a:r>
              <a:rPr lang="en-US" sz="1800" dirty="0" smtClean="0"/>
              <a:t>For </a:t>
            </a:r>
            <a:r>
              <a:rPr lang="en-US" sz="1800" dirty="0"/>
              <a:t>almost two decades, the Port </a:t>
            </a:r>
            <a:r>
              <a:rPr lang="en-US" sz="1800" dirty="0" smtClean="0"/>
              <a:t>has been </a:t>
            </a:r>
            <a:r>
              <a:rPr lang="en-US" sz="1800" dirty="0"/>
              <a:t>a vital partner to its customers by providing highly-specialized facilities and </a:t>
            </a:r>
            <a:r>
              <a:rPr lang="en-US" sz="1800" dirty="0" smtClean="0"/>
              <a:t>important support </a:t>
            </a:r>
            <a:r>
              <a:rPr lang="en-US" sz="1800" dirty="0"/>
              <a:t>to ensure access to a well-prepared workforce. </a:t>
            </a:r>
            <a:endParaRPr lang="en-US" sz="1800" dirty="0" smtClean="0"/>
          </a:p>
          <a:p>
            <a:endParaRPr lang="en-US" sz="1800" dirty="0" smtClean="0"/>
          </a:p>
          <a:p>
            <a:pPr marL="285750" indent="-285750">
              <a:buFont typeface="Arial" panose="020B0604020202020204" pitchFamily="34" charset="0"/>
              <a:buChar char="•"/>
            </a:pPr>
            <a:r>
              <a:rPr lang="en-US" sz="1800" dirty="0" smtClean="0"/>
              <a:t>The </a:t>
            </a:r>
            <a:r>
              <a:rPr lang="en-US" sz="1800" dirty="0"/>
              <a:t>Port is currently </a:t>
            </a:r>
            <a:r>
              <a:rPr lang="en-US" sz="1800" dirty="0" smtClean="0"/>
              <a:t>supporting further </a:t>
            </a:r>
            <a:r>
              <a:rPr lang="en-US" sz="1800" dirty="0"/>
              <a:t>industry growth and preparing </a:t>
            </a:r>
            <a:r>
              <a:rPr lang="en-US" sz="1800" dirty="0" smtClean="0"/>
              <a:t>for expansions </a:t>
            </a:r>
            <a:r>
              <a:rPr lang="en-US" sz="1800" dirty="0"/>
              <a:t>while helping to generate over $</a:t>
            </a:r>
            <a:r>
              <a:rPr lang="en-US" sz="1800" dirty="0" smtClean="0"/>
              <a:t>5 billion </a:t>
            </a:r>
            <a:r>
              <a:rPr lang="en-US" sz="1800" dirty="0"/>
              <a:t>in economic activity.</a:t>
            </a:r>
          </a:p>
        </p:txBody>
      </p:sp>
      <p:pic>
        <p:nvPicPr>
          <p:cNvPr id="8" name="Picture 7" descr="AACOG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381" y="4248150"/>
            <a:ext cx="967468" cy="685800"/>
          </a:xfrm>
          <a:prstGeom prst="rect">
            <a:avLst/>
          </a:prstGeom>
          <a:noFill/>
          <a:ln>
            <a:noFill/>
          </a:ln>
        </p:spPr>
      </p:pic>
      <p:sp>
        <p:nvSpPr>
          <p:cNvPr id="9" name="Shape 246"/>
          <p:cNvSpPr txBox="1">
            <a:spLocks/>
          </p:cNvSpPr>
          <p:nvPr/>
        </p:nvSpPr>
        <p:spPr>
          <a:xfrm rot="283">
            <a:off x="26832" y="5388"/>
            <a:ext cx="9093063" cy="997263"/>
          </a:xfrm>
          <a:prstGeom prst="rect">
            <a:avLst/>
          </a:prstGeom>
          <a:solidFill>
            <a:srgbClr val="002060"/>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dirty="0">
                <a:solidFill>
                  <a:schemeClr val="bg1"/>
                </a:solidFill>
                <a:latin typeface="Arial Black" panose="020B0A04020102020204" pitchFamily="34" charset="0"/>
              </a:rPr>
              <a:t>A Growing Center for Targeted Industries</a:t>
            </a:r>
            <a:endParaRPr lang="en"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118670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2"/>
          <p:cNvSpPr>
            <a:spLocks noChangeShapeType="1"/>
          </p:cNvSpPr>
          <p:nvPr/>
        </p:nvSpPr>
        <p:spPr bwMode="auto">
          <a:xfrm>
            <a:off x="2631281" y="2026444"/>
            <a:ext cx="5372100" cy="0"/>
          </a:xfrm>
          <a:prstGeom prst="line">
            <a:avLst/>
          </a:prstGeom>
          <a:noFill/>
          <a:ln w="19050">
            <a:noFill/>
            <a:round/>
            <a:headEnd/>
            <a:tailEnd/>
          </a:ln>
        </p:spPr>
        <p:txBody>
          <a:bodyPr/>
          <a:lstStyle/>
          <a:p>
            <a:endParaRPr lang="en-US" sz="1050"/>
          </a:p>
        </p:txBody>
      </p:sp>
      <p:sp>
        <p:nvSpPr>
          <p:cNvPr id="3078" name="Rectangle 10"/>
          <p:cNvSpPr>
            <a:spLocks noChangeArrowheads="1"/>
          </p:cNvSpPr>
          <p:nvPr/>
        </p:nvSpPr>
        <p:spPr bwMode="auto">
          <a:xfrm>
            <a:off x="-228600" y="1245238"/>
            <a:ext cx="184731" cy="253916"/>
          </a:xfrm>
          <a:prstGeom prst="rect">
            <a:avLst/>
          </a:prstGeom>
          <a:noFill/>
          <a:ln w="9525">
            <a:noFill/>
            <a:miter lim="800000"/>
            <a:headEnd/>
            <a:tailEnd/>
          </a:ln>
        </p:spPr>
        <p:txBody>
          <a:bodyPr wrap="none" anchor="ctr">
            <a:spAutoFit/>
          </a:bodyPr>
          <a:lstStyle/>
          <a:p>
            <a:endParaRPr lang="en-US" sz="1050">
              <a:latin typeface="Calibri" pitchFamily="34" charset="0"/>
            </a:endParaRPr>
          </a:p>
        </p:txBody>
      </p:sp>
      <p:pic>
        <p:nvPicPr>
          <p:cNvPr id="8" name="Picture 7" descr="AACOG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3381" y="4248150"/>
            <a:ext cx="967468" cy="685800"/>
          </a:xfrm>
          <a:prstGeom prst="rect">
            <a:avLst/>
          </a:prstGeom>
          <a:noFill/>
          <a:ln>
            <a:noFill/>
          </a:ln>
        </p:spPr>
      </p:pic>
      <p:sp>
        <p:nvSpPr>
          <p:cNvPr id="9" name="Shape 246"/>
          <p:cNvSpPr txBox="1">
            <a:spLocks/>
          </p:cNvSpPr>
          <p:nvPr/>
        </p:nvSpPr>
        <p:spPr>
          <a:xfrm rot="283">
            <a:off x="26832" y="5388"/>
            <a:ext cx="9093063" cy="997263"/>
          </a:xfrm>
          <a:prstGeom prst="rect">
            <a:avLst/>
          </a:prstGeom>
          <a:solidFill>
            <a:srgbClr val="002060"/>
          </a:solidFill>
          <a:ln w="38100" cap="flat" cmpd="sng">
            <a:solidFill>
              <a:srgbClr val="000000"/>
            </a:solidFill>
            <a:prstDash val="solid"/>
            <a:round/>
            <a:headEnd type="none" w="med" len="med"/>
            <a:tailEnd type="none" w="med" len="med"/>
          </a:ln>
        </p:spPr>
        <p:txBody>
          <a:bodyPr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3200" b="1" dirty="0">
                <a:solidFill>
                  <a:schemeClr val="bg1"/>
                </a:solidFill>
                <a:latin typeface="Arial Black" panose="020B0A04020102020204" pitchFamily="34" charset="0"/>
              </a:rPr>
              <a:t>Region’s Single-Largest Industrial Platform</a:t>
            </a:r>
            <a:endParaRPr lang="en" sz="3200" dirty="0">
              <a:solidFill>
                <a:schemeClr val="bg1"/>
              </a:solidFill>
              <a:latin typeface="Arial Black" panose="020B0A04020102020204" pitchFamily="34" charset="0"/>
            </a:endParaRPr>
          </a:p>
        </p:txBody>
      </p:sp>
      <p:pic>
        <p:nvPicPr>
          <p:cNvPr id="14" name="Picture 13" descr="Port San Antonio - Robeson Building.jpg"/>
          <p:cNvPicPr>
            <a:picLocks noChangeAspect="1"/>
          </p:cNvPicPr>
          <p:nvPr/>
        </p:nvPicPr>
        <p:blipFill>
          <a:blip r:embed="rId4" cstate="print"/>
          <a:srcRect t="4196" b="15714"/>
          <a:stretch>
            <a:fillRect/>
          </a:stretch>
        </p:blipFill>
        <p:spPr>
          <a:xfrm>
            <a:off x="685800" y="1123950"/>
            <a:ext cx="1943100" cy="1117283"/>
          </a:xfrm>
          <a:prstGeom prst="rect">
            <a:avLst/>
          </a:prstGeom>
        </p:spPr>
      </p:pic>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297" y="1123950"/>
            <a:ext cx="1756503" cy="111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154" y="1123950"/>
            <a:ext cx="2467754" cy="111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descr="P:\Williamson, Philip\_LIBRARY\907 BMB\XO5J93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2419350"/>
            <a:ext cx="1644209" cy="109613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200400" y="2419350"/>
            <a:ext cx="3348834" cy="1061829"/>
          </a:xfrm>
          <a:prstGeom prst="rect">
            <a:avLst/>
          </a:prstGeom>
          <a:solidFill>
            <a:schemeClr val="tx1"/>
          </a:solidFill>
          <a:effectLst/>
        </p:spPr>
        <p:txBody>
          <a:bodyPr wrap="square">
            <a:spAutoFit/>
          </a:bodyPr>
          <a:lstStyle/>
          <a:p>
            <a:r>
              <a:rPr lang="en-US" sz="2100" b="1" dirty="0">
                <a:solidFill>
                  <a:schemeClr val="bg1"/>
                </a:solidFill>
                <a:latin typeface="Arial Black" panose="020B0A04020102020204" pitchFamily="34" charset="0"/>
              </a:rPr>
              <a:t>10 million square feet</a:t>
            </a:r>
          </a:p>
          <a:p>
            <a:r>
              <a:rPr lang="en-US" sz="2100" b="1" dirty="0">
                <a:solidFill>
                  <a:schemeClr val="bg1"/>
                </a:solidFill>
                <a:latin typeface="Arial Black" panose="020B0A04020102020204" pitchFamily="34" charset="0"/>
              </a:rPr>
              <a:t>Over 90% occupancy</a:t>
            </a:r>
          </a:p>
        </p:txBody>
      </p:sp>
      <p:pic>
        <p:nvPicPr>
          <p:cNvPr id="20" name="Picture 3" descr="C:\Users\felicip\AppData\Local\Microsoft\Windows\Temporary Internet Files\Content.Outlook\CNX61DNG\Gore Design Completions B777 - hangar (4).jpg"/>
          <p:cNvPicPr>
            <a:picLocks noChangeAspect="1" noChangeArrowheads="1"/>
          </p:cNvPicPr>
          <p:nvPr/>
        </p:nvPicPr>
        <p:blipFill>
          <a:blip r:embed="rId8" cstate="print"/>
          <a:srcRect/>
          <a:stretch>
            <a:fillRect/>
          </a:stretch>
        </p:blipFill>
        <p:spPr bwMode="auto">
          <a:xfrm>
            <a:off x="685800" y="3638550"/>
            <a:ext cx="1659644" cy="1106429"/>
          </a:xfrm>
          <a:prstGeom prst="rect">
            <a:avLst/>
          </a:prstGeom>
          <a:noFill/>
        </p:spPr>
      </p:pic>
      <p:pic>
        <p:nvPicPr>
          <p:cNvPr id="21" name="Picture 4" descr="P:\Williamson, Philip\_LIBRARY\building 171 exterior\PortSA-6347 cop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8117" y="3638550"/>
            <a:ext cx="2148683" cy="11146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74157" y="3638550"/>
            <a:ext cx="2041043" cy="113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609600" y="4740101"/>
            <a:ext cx="6858000" cy="346249"/>
          </a:xfrm>
          <a:prstGeom prst="rect">
            <a:avLst/>
          </a:prstGeom>
        </p:spPr>
        <p:txBody>
          <a:bodyPr wrap="square">
            <a:spAutoFit/>
          </a:bodyPr>
          <a:lstStyle/>
          <a:p>
            <a:r>
              <a:rPr lang="en-US" sz="1650" b="1" dirty="0">
                <a:latin typeface="Trebuchet MS" panose="020B0603020202020204" pitchFamily="34" charset="0"/>
              </a:rPr>
              <a:t>Hangars | Workshops | Warehouses | Offices | Workforce Housing</a:t>
            </a:r>
            <a:endParaRPr lang="en-US" sz="1650" dirty="0"/>
          </a:p>
        </p:txBody>
      </p:sp>
    </p:spTree>
    <p:extLst>
      <p:ext uri="{BB962C8B-B14F-4D97-AF65-F5344CB8AC3E}">
        <p14:creationId xmlns:p14="http://schemas.microsoft.com/office/powerpoint/2010/main" val="127913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750"/>
                            </p:stCondLst>
                            <p:childTnLst>
                              <p:par>
                                <p:cTn id="9" presetID="10" presetClass="entr" presetSubtype="0" fill="hold" nodeType="afterEffect">
                                  <p:stCondLst>
                                    <p:cond delay="15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400"/>
                            </p:stCondLst>
                            <p:childTnLst>
                              <p:par>
                                <p:cTn id="13" presetID="10" presetClass="entr" presetSubtype="0" fill="hold" nodeType="afterEffect">
                                  <p:stCondLst>
                                    <p:cond delay="25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2150"/>
                            </p:stCondLst>
                            <p:childTnLst>
                              <p:par>
                                <p:cTn id="17" presetID="10" presetClass="entr" presetSubtype="0" fill="hold" nodeType="afterEffect">
                                  <p:stCondLst>
                                    <p:cond delay="2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900"/>
                            </p:stCondLst>
                            <p:childTnLst>
                              <p:par>
                                <p:cTn id="21" presetID="10" presetClass="entr" presetSubtype="0" fill="hold" grpId="0" nodeType="afterEffect">
                                  <p:stCondLst>
                                    <p:cond delay="75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childTnLst>
                          </p:cTn>
                        </p:par>
                        <p:par>
                          <p:cTn id="24" fill="hold">
                            <p:stCondLst>
                              <p:cond delay="4650"/>
                            </p:stCondLst>
                            <p:childTnLst>
                              <p:par>
                                <p:cTn id="25" presetID="10" presetClass="entr" presetSubtype="0" fill="hold" nodeType="afterEffect">
                                  <p:stCondLst>
                                    <p:cond delay="2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5350"/>
                            </p:stCondLst>
                            <p:childTnLst>
                              <p:par>
                                <p:cTn id="29" presetID="10" presetClass="entr" presetSubtype="0" fill="hold" nodeType="afterEffect">
                                  <p:stCondLst>
                                    <p:cond delay="1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6000"/>
                            </p:stCondLst>
                            <p:childTnLst>
                              <p:par>
                                <p:cTn id="33" presetID="10" presetClass="entr" presetSubtype="0" fill="hold" nodeType="afterEffect">
                                  <p:stCondLst>
                                    <p:cond delay="20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199" y="288036"/>
            <a:ext cx="4628809" cy="485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http://www.goaeromx.com/images/GoAeroMX.svg"/>
          <p:cNvSpPr>
            <a:spLocks noChangeAspect="1" noChangeArrowheads="1"/>
          </p:cNvSpPr>
          <p:nvPr/>
        </p:nvSpPr>
        <p:spPr bwMode="auto">
          <a:xfrm>
            <a:off x="1259681" y="-416718"/>
            <a:ext cx="2714625" cy="878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5" name="AutoShape 8" descr="http://www.goaeromx.com/images/GoAeroMX.svg"/>
          <p:cNvSpPr>
            <a:spLocks noChangeAspect="1" noChangeArrowheads="1"/>
          </p:cNvSpPr>
          <p:nvPr/>
        </p:nvSpPr>
        <p:spPr bwMode="auto">
          <a:xfrm>
            <a:off x="1373981" y="-302418"/>
            <a:ext cx="2714625" cy="878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7" name="AutoShape 13" descr="http://www.goaeromx.com/images/GoAeroMX.svg"/>
          <p:cNvSpPr>
            <a:spLocks noChangeAspect="1" noChangeArrowheads="1"/>
          </p:cNvSpPr>
          <p:nvPr/>
        </p:nvSpPr>
        <p:spPr bwMode="auto">
          <a:xfrm>
            <a:off x="1488281" y="-188118"/>
            <a:ext cx="2714625" cy="878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17" name="AutoShape 17" descr="GoAeroMX"/>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18" name="AutoShape 20" descr="Image result for interra energy logo"/>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19" name="AutoShape 22" descr="Image result for interra energy logo"/>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34" name="Rectangle 21"/>
          <p:cNvSpPr>
            <a:spLocks noChangeArrowheads="1"/>
          </p:cNvSpPr>
          <p:nvPr/>
        </p:nvSpPr>
        <p:spPr bwMode="auto">
          <a:xfrm>
            <a:off x="4749647" y="535056"/>
            <a:ext cx="2784256" cy="854080"/>
          </a:xfrm>
          <a:prstGeom prst="rect">
            <a:avLst/>
          </a:prstGeom>
          <a:noFill/>
          <a:ln w="9525">
            <a:noFill/>
            <a:miter lim="800000"/>
            <a:headEnd/>
            <a:tailEnd/>
          </a:ln>
        </p:spPr>
        <p:txBody>
          <a:bodyPr wrap="square">
            <a:spAutoFit/>
          </a:bodyPr>
          <a:lstStyle/>
          <a:p>
            <a:pPr algn="ctr"/>
            <a:r>
              <a:rPr lang="en-US" sz="2700" dirty="0">
                <a:solidFill>
                  <a:srgbClr val="C00000"/>
                </a:solidFill>
                <a:latin typeface="Trebuchet MS" panose="020B0603020202020204" pitchFamily="34" charset="0"/>
              </a:rPr>
              <a:t>$5.2 BILLION+ </a:t>
            </a:r>
          </a:p>
          <a:p>
            <a:pPr algn="ctr"/>
            <a:r>
              <a:rPr lang="en-US" sz="1500" dirty="0">
                <a:latin typeface="Trebuchet MS" panose="020B0603020202020204" pitchFamily="34" charset="0"/>
              </a:rPr>
              <a:t>ANNUAL IMPACT</a:t>
            </a:r>
          </a:p>
          <a:p>
            <a:pPr algn="ctr"/>
            <a:r>
              <a:rPr lang="en-US" sz="750" b="1" dirty="0">
                <a:latin typeface="Trebuchet MS" panose="020B0603020202020204" pitchFamily="34" charset="0"/>
              </a:rPr>
              <a:t>Source: Texas Comptroller’s Office, Nov. 2016</a:t>
            </a:r>
          </a:p>
        </p:txBody>
      </p:sp>
      <p:sp>
        <p:nvSpPr>
          <p:cNvPr id="35" name="Rectangle 21"/>
          <p:cNvSpPr>
            <a:spLocks noChangeArrowheads="1"/>
          </p:cNvSpPr>
          <p:nvPr/>
        </p:nvSpPr>
        <p:spPr bwMode="auto">
          <a:xfrm>
            <a:off x="4280728" y="32658"/>
            <a:ext cx="3626644" cy="577081"/>
          </a:xfrm>
          <a:prstGeom prst="rect">
            <a:avLst/>
          </a:prstGeom>
          <a:noFill/>
          <a:ln w="9525">
            <a:noFill/>
            <a:miter lim="800000"/>
            <a:headEnd/>
            <a:tailEnd/>
          </a:ln>
        </p:spPr>
        <p:txBody>
          <a:bodyPr wrap="square">
            <a:spAutoFit/>
          </a:bodyPr>
          <a:lstStyle/>
          <a:p>
            <a:pPr algn="ctr">
              <a:lnSpc>
                <a:spcPct val="150000"/>
              </a:lnSpc>
            </a:pPr>
            <a:r>
              <a:rPr lang="en-US" sz="2100" dirty="0">
                <a:latin typeface="Trebuchet MS" panose="020B0603020202020204" pitchFamily="34" charset="0"/>
              </a:rPr>
              <a:t>Approximately 1,900 Acres</a:t>
            </a:r>
            <a:endParaRPr lang="en-US" sz="2100" b="1" dirty="0">
              <a:latin typeface="Trebuchet MS" pitchFamily="34" charset="0"/>
            </a:endParaRPr>
          </a:p>
        </p:txBody>
      </p:sp>
      <p:sp>
        <p:nvSpPr>
          <p:cNvPr id="3" name="TextBox 2"/>
          <p:cNvSpPr txBox="1"/>
          <p:nvPr/>
        </p:nvSpPr>
        <p:spPr>
          <a:xfrm>
            <a:off x="1489199" y="1747472"/>
            <a:ext cx="697706" cy="646331"/>
          </a:xfrm>
          <a:prstGeom prst="rect">
            <a:avLst/>
          </a:prstGeom>
          <a:noFill/>
        </p:spPr>
        <p:txBody>
          <a:bodyPr wrap="square" rtlCol="0">
            <a:spAutoFit/>
          </a:bodyPr>
          <a:lstStyle/>
          <a:p>
            <a:r>
              <a:rPr lang="en-US" sz="900" b="1" dirty="0"/>
              <a:t>JOINT USE AIRFIELD</a:t>
            </a:r>
          </a:p>
        </p:txBody>
      </p:sp>
      <p:sp>
        <p:nvSpPr>
          <p:cNvPr id="12" name="TextBox 11"/>
          <p:cNvSpPr txBox="1"/>
          <p:nvPr/>
        </p:nvSpPr>
        <p:spPr>
          <a:xfrm rot="180000">
            <a:off x="3092243" y="1031453"/>
            <a:ext cx="300082" cy="683047"/>
          </a:xfrm>
          <a:prstGeom prst="rect">
            <a:avLst/>
          </a:prstGeom>
          <a:noFill/>
        </p:spPr>
        <p:txBody>
          <a:bodyPr vert="vert270" wrap="square" rtlCol="0">
            <a:spAutoFit/>
          </a:bodyPr>
          <a:lstStyle/>
          <a:p>
            <a:r>
              <a:rPr lang="en-US" sz="750" b="1" dirty="0"/>
              <a:t>36</a:t>
            </a:r>
            <a:r>
              <a:rPr lang="en-US" sz="750" b="1" baseline="30000" dirty="0"/>
              <a:t>TH</a:t>
            </a:r>
            <a:r>
              <a:rPr lang="en-US" sz="750" b="1" dirty="0"/>
              <a:t> ST.</a:t>
            </a:r>
          </a:p>
        </p:txBody>
      </p:sp>
      <p:sp>
        <p:nvSpPr>
          <p:cNvPr id="13" name="TextBox 12"/>
          <p:cNvSpPr txBox="1"/>
          <p:nvPr/>
        </p:nvSpPr>
        <p:spPr>
          <a:xfrm rot="180000">
            <a:off x="3705377" y="1256485"/>
            <a:ext cx="300082" cy="1161731"/>
          </a:xfrm>
          <a:prstGeom prst="rect">
            <a:avLst/>
          </a:prstGeom>
          <a:noFill/>
        </p:spPr>
        <p:txBody>
          <a:bodyPr vert="vert270" wrap="square" rtlCol="0">
            <a:spAutoFit/>
          </a:bodyPr>
          <a:lstStyle/>
          <a:p>
            <a:r>
              <a:rPr lang="en-US" sz="750" b="1" dirty="0"/>
              <a:t>GEN. MCMULLEN DR.</a:t>
            </a:r>
          </a:p>
        </p:txBody>
      </p:sp>
      <p:sp>
        <p:nvSpPr>
          <p:cNvPr id="14" name="Rectangle 13"/>
          <p:cNvSpPr/>
          <p:nvPr/>
        </p:nvSpPr>
        <p:spPr>
          <a:xfrm>
            <a:off x="6286500" y="1747472"/>
            <a:ext cx="142875" cy="142875"/>
          </a:xfrm>
          <a:prstGeom prst="rect">
            <a:avLst/>
          </a:prstGeom>
          <a:solidFill>
            <a:srgbClr val="C9E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p:cNvSpPr/>
          <p:nvPr/>
        </p:nvSpPr>
        <p:spPr>
          <a:xfrm>
            <a:off x="6286500" y="1996092"/>
            <a:ext cx="142875" cy="142875"/>
          </a:xfrm>
          <a:prstGeom prst="rect">
            <a:avLst/>
          </a:prstGeom>
          <a:solidFill>
            <a:srgbClr val="EEA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p:cNvSpPr/>
          <p:nvPr/>
        </p:nvSpPr>
        <p:spPr>
          <a:xfrm>
            <a:off x="6282548" y="2240391"/>
            <a:ext cx="142875" cy="142875"/>
          </a:xfrm>
          <a:prstGeom prst="rect">
            <a:avLst/>
          </a:prstGeom>
          <a:solidFill>
            <a:srgbClr val="F8E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p:cNvSpPr/>
          <p:nvPr/>
        </p:nvSpPr>
        <p:spPr>
          <a:xfrm>
            <a:off x="6282548" y="2468647"/>
            <a:ext cx="142875" cy="1428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p:cNvSpPr/>
          <p:nvPr/>
        </p:nvSpPr>
        <p:spPr>
          <a:xfrm>
            <a:off x="6282548" y="2715768"/>
            <a:ext cx="142875" cy="1428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TextBox 21"/>
          <p:cNvSpPr txBox="1"/>
          <p:nvPr/>
        </p:nvSpPr>
        <p:spPr>
          <a:xfrm>
            <a:off x="6590928" y="1703494"/>
            <a:ext cx="1295772" cy="276999"/>
          </a:xfrm>
          <a:prstGeom prst="rect">
            <a:avLst/>
          </a:prstGeom>
          <a:noFill/>
        </p:spPr>
        <p:txBody>
          <a:bodyPr wrap="square" rtlCol="0">
            <a:spAutoFit/>
          </a:bodyPr>
          <a:lstStyle/>
          <a:p>
            <a:r>
              <a:rPr lang="en-US" sz="1200" dirty="0">
                <a:latin typeface="Trebuchet MS" panose="020B0603020202020204" pitchFamily="34" charset="0"/>
              </a:rPr>
              <a:t>Kelly Field/FTZ</a:t>
            </a:r>
          </a:p>
        </p:txBody>
      </p:sp>
      <p:sp>
        <p:nvSpPr>
          <p:cNvPr id="23" name="TextBox 22"/>
          <p:cNvSpPr txBox="1"/>
          <p:nvPr/>
        </p:nvSpPr>
        <p:spPr>
          <a:xfrm>
            <a:off x="6590928" y="1934326"/>
            <a:ext cx="1410072" cy="276999"/>
          </a:xfrm>
          <a:prstGeom prst="rect">
            <a:avLst/>
          </a:prstGeom>
          <a:noFill/>
        </p:spPr>
        <p:txBody>
          <a:bodyPr wrap="square" rtlCol="0">
            <a:spAutoFit/>
          </a:bodyPr>
          <a:lstStyle/>
          <a:p>
            <a:r>
              <a:rPr lang="en-US" sz="1200" dirty="0">
                <a:latin typeface="Trebuchet MS" panose="020B0603020202020204" pitchFamily="34" charset="0"/>
              </a:rPr>
              <a:t>Mixed-Use Center</a:t>
            </a:r>
          </a:p>
        </p:txBody>
      </p:sp>
      <p:sp>
        <p:nvSpPr>
          <p:cNvPr id="24" name="TextBox 23"/>
          <p:cNvSpPr txBox="1"/>
          <p:nvPr/>
        </p:nvSpPr>
        <p:spPr>
          <a:xfrm>
            <a:off x="6590928" y="2185155"/>
            <a:ext cx="1410072" cy="461665"/>
          </a:xfrm>
          <a:prstGeom prst="rect">
            <a:avLst/>
          </a:prstGeom>
          <a:noFill/>
        </p:spPr>
        <p:txBody>
          <a:bodyPr wrap="square" rtlCol="0">
            <a:spAutoFit/>
          </a:bodyPr>
          <a:lstStyle/>
          <a:p>
            <a:r>
              <a:rPr lang="en-US" sz="1200" dirty="0">
                <a:latin typeface="Trebuchet MS" panose="020B0603020202020204" pitchFamily="34" charset="0"/>
              </a:rPr>
              <a:t>East Kelly Railport</a:t>
            </a:r>
          </a:p>
        </p:txBody>
      </p:sp>
      <p:sp>
        <p:nvSpPr>
          <p:cNvPr id="25" name="TextBox 24"/>
          <p:cNvSpPr txBox="1"/>
          <p:nvPr/>
        </p:nvSpPr>
        <p:spPr>
          <a:xfrm>
            <a:off x="6590928" y="2495550"/>
            <a:ext cx="942975" cy="276999"/>
          </a:xfrm>
          <a:prstGeom prst="rect">
            <a:avLst/>
          </a:prstGeom>
          <a:noFill/>
        </p:spPr>
        <p:txBody>
          <a:bodyPr wrap="square" rtlCol="0">
            <a:spAutoFit/>
          </a:bodyPr>
          <a:lstStyle/>
          <a:p>
            <a:r>
              <a:rPr lang="en-US" sz="1200" dirty="0">
                <a:latin typeface="Trebuchet MS" panose="020B0603020202020204" pitchFamily="34" charset="0"/>
              </a:rPr>
              <a:t>Air</a:t>
            </a:r>
            <a:r>
              <a:rPr lang="en-US" sz="1200" dirty="0"/>
              <a:t> </a:t>
            </a:r>
            <a:r>
              <a:rPr lang="en-US" sz="1200" dirty="0">
                <a:latin typeface="Trebuchet MS" panose="020B0603020202020204" pitchFamily="34" charset="0"/>
              </a:rPr>
              <a:t>Force</a:t>
            </a:r>
          </a:p>
        </p:txBody>
      </p:sp>
      <p:sp>
        <p:nvSpPr>
          <p:cNvPr id="26" name="TextBox 25"/>
          <p:cNvSpPr txBox="1"/>
          <p:nvPr/>
        </p:nvSpPr>
        <p:spPr>
          <a:xfrm>
            <a:off x="6590928" y="2681046"/>
            <a:ext cx="1467222" cy="461665"/>
          </a:xfrm>
          <a:prstGeom prst="rect">
            <a:avLst/>
          </a:prstGeom>
          <a:noFill/>
        </p:spPr>
        <p:txBody>
          <a:bodyPr wrap="square" rtlCol="0">
            <a:spAutoFit/>
          </a:bodyPr>
          <a:lstStyle/>
          <a:p>
            <a:r>
              <a:rPr lang="en-US" sz="1200" dirty="0">
                <a:latin typeface="Trebuchet MS" panose="020B0603020202020204" pitchFamily="34" charset="0"/>
              </a:rPr>
              <a:t>St. Philip’s College SW Campus</a:t>
            </a:r>
          </a:p>
        </p:txBody>
      </p:sp>
      <p:sp>
        <p:nvSpPr>
          <p:cNvPr id="27" name="TextBox 26"/>
          <p:cNvSpPr txBox="1"/>
          <p:nvPr/>
        </p:nvSpPr>
        <p:spPr>
          <a:xfrm rot="3300000">
            <a:off x="3938565" y="1835122"/>
            <a:ext cx="300082" cy="1161731"/>
          </a:xfrm>
          <a:prstGeom prst="rect">
            <a:avLst/>
          </a:prstGeom>
          <a:noFill/>
        </p:spPr>
        <p:txBody>
          <a:bodyPr vert="vert270" wrap="square" rtlCol="0">
            <a:spAutoFit/>
          </a:bodyPr>
          <a:lstStyle/>
          <a:p>
            <a:r>
              <a:rPr lang="en-US" sz="750" b="1" dirty="0"/>
              <a:t>GEN. HUDNELL DR.</a:t>
            </a:r>
          </a:p>
        </p:txBody>
      </p:sp>
    </p:spTree>
    <p:extLst>
      <p:ext uri="{BB962C8B-B14F-4D97-AF65-F5344CB8AC3E}">
        <p14:creationId xmlns:p14="http://schemas.microsoft.com/office/powerpoint/2010/main" val="823092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1500"/>
                            </p:stCondLst>
                            <p:childTnLst>
                              <p:par>
                                <p:cTn id="36" presetID="10" presetClass="entr" presetSubtype="0" fill="hold" grpId="0" nodeType="afterEffect">
                                  <p:stCondLst>
                                    <p:cond delay="250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animBg="1"/>
      <p:bldP spid="15" grpId="0" animBg="1"/>
      <p:bldP spid="16" grpId="0" animBg="1"/>
      <p:bldP spid="20" grpId="0" animBg="1"/>
      <p:bldP spid="21" grpId="0" animBg="1"/>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494" y="285751"/>
            <a:ext cx="4628809" cy="485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7" name="TextBox 5"/>
          <p:cNvSpPr txBox="1">
            <a:spLocks noChangeArrowheads="1"/>
          </p:cNvSpPr>
          <p:nvPr/>
        </p:nvSpPr>
        <p:spPr bwMode="auto">
          <a:xfrm>
            <a:off x="2000250" y="2686050"/>
            <a:ext cx="3486150" cy="253916"/>
          </a:xfrm>
          <a:prstGeom prst="rect">
            <a:avLst/>
          </a:prstGeom>
          <a:noFill/>
          <a:ln w="9525">
            <a:noFill/>
            <a:miter lim="800000"/>
            <a:headEnd/>
            <a:tailEnd/>
          </a:ln>
        </p:spPr>
        <p:txBody>
          <a:bodyPr>
            <a:spAutoFit/>
          </a:bodyPr>
          <a:lstStyle/>
          <a:p>
            <a:endParaRPr lang="en-US" sz="1050" dirty="0">
              <a:latin typeface="Trebuchet MS" pitchFamily="34" charset="0"/>
            </a:endParaRPr>
          </a:p>
        </p:txBody>
      </p:sp>
      <p:sp>
        <p:nvSpPr>
          <p:cNvPr id="46" name="Rectangle 21"/>
          <p:cNvSpPr>
            <a:spLocks noChangeArrowheads="1"/>
          </p:cNvSpPr>
          <p:nvPr/>
        </p:nvSpPr>
        <p:spPr bwMode="auto">
          <a:xfrm>
            <a:off x="4749648" y="32658"/>
            <a:ext cx="2784256" cy="1338828"/>
          </a:xfrm>
          <a:prstGeom prst="rect">
            <a:avLst/>
          </a:prstGeom>
          <a:noFill/>
          <a:ln w="9525">
            <a:noFill/>
            <a:miter lim="800000"/>
            <a:headEnd/>
            <a:tailEnd/>
          </a:ln>
        </p:spPr>
        <p:txBody>
          <a:bodyPr wrap="square">
            <a:spAutoFit/>
          </a:bodyPr>
          <a:lstStyle/>
          <a:p>
            <a:pPr algn="ctr"/>
            <a:r>
              <a:rPr lang="en-US" sz="1800" dirty="0">
                <a:latin typeface="Arial Black" panose="020B0A04020102020204" pitchFamily="34" charset="0"/>
              </a:rPr>
              <a:t>Aerospace +</a:t>
            </a:r>
          </a:p>
          <a:p>
            <a:pPr algn="ctr"/>
            <a:r>
              <a:rPr lang="en-US" sz="1800" b="1" dirty="0">
                <a:latin typeface="Arial Black" panose="020B0A04020102020204" pitchFamily="34" charset="0"/>
              </a:rPr>
              <a:t>Manufacturing + Logistics</a:t>
            </a:r>
          </a:p>
          <a:p>
            <a:pPr algn="ctr"/>
            <a:r>
              <a:rPr lang="en-US" sz="2700" b="1" dirty="0">
                <a:latin typeface="Arial Black" panose="020B0A04020102020204" pitchFamily="34" charset="0"/>
              </a:rPr>
              <a:t>3000+ Jobs</a:t>
            </a:r>
            <a:endParaRPr lang="en-US" sz="2700" b="1" dirty="0">
              <a:latin typeface="Trebuchet MS" pitchFamily="34" charset="0"/>
            </a:endParaRPr>
          </a:p>
        </p:txBody>
      </p:sp>
      <p:pic>
        <p:nvPicPr>
          <p:cNvPr id="8" name="Picture 1" descr="http://www.trademarkia.com/services/logo.ashx?sid=862803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452" y="857251"/>
            <a:ext cx="766920" cy="34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a2c2.org/conferences/acc2009/Boeing_logo-blue.gif"/>
          <p:cNvPicPr>
            <a:picLocks noChangeAspect="1" noChangeArrowheads="1"/>
          </p:cNvPicPr>
          <p:nvPr/>
        </p:nvPicPr>
        <p:blipFill>
          <a:blip r:embed="rId5" cstate="email"/>
          <a:srcRect/>
          <a:stretch>
            <a:fillRect/>
          </a:stretch>
        </p:blipFill>
        <p:spPr bwMode="auto">
          <a:xfrm>
            <a:off x="4765234" y="1386955"/>
            <a:ext cx="1749866" cy="443627"/>
          </a:xfrm>
          <a:prstGeom prst="rect">
            <a:avLst/>
          </a:prstGeom>
          <a:noFill/>
          <a:ln w="9525">
            <a:noFill/>
            <a:miter lim="800000"/>
            <a:headEnd/>
            <a:tailEnd/>
          </a:ln>
        </p:spPr>
      </p:pic>
      <p:pic>
        <p:nvPicPr>
          <p:cNvPr id="10" name="Picture 2" descr="C:\Users\caseyc\AppData\Local\Microsoft\Windows\Temporary Internet Files\Content.Outlook\ILFMTAVU\standard aero.jpg"/>
          <p:cNvPicPr>
            <a:picLocks noChangeAspect="1" noChangeArrowheads="1"/>
          </p:cNvPicPr>
          <p:nvPr/>
        </p:nvPicPr>
        <p:blipFill>
          <a:blip r:embed="rId6" cstate="print"/>
          <a:srcRect/>
          <a:stretch>
            <a:fillRect/>
          </a:stretch>
        </p:blipFill>
        <p:spPr bwMode="auto">
          <a:xfrm>
            <a:off x="6806486" y="1364877"/>
            <a:ext cx="971550" cy="341122"/>
          </a:xfrm>
          <a:prstGeom prst="rect">
            <a:avLst/>
          </a:prstGeom>
          <a:noFill/>
        </p:spPr>
      </p:pic>
      <p:pic>
        <p:nvPicPr>
          <p:cNvPr id="11" name="Picture 3" descr="C:\Users\caseyc\AppData\Local\Microsoft\Windows\Temporary Internet Files\Content.Outlook\ILFMTAVU\chromallow-01.png"/>
          <p:cNvPicPr>
            <a:picLocks noChangeAspect="1" noChangeArrowheads="1"/>
          </p:cNvPicPr>
          <p:nvPr/>
        </p:nvPicPr>
        <p:blipFill>
          <a:blip r:embed="rId7" cstate="print"/>
          <a:srcRect/>
          <a:stretch>
            <a:fillRect/>
          </a:stretch>
        </p:blipFill>
        <p:spPr bwMode="auto">
          <a:xfrm>
            <a:off x="3983498" y="4168090"/>
            <a:ext cx="1674150" cy="485873"/>
          </a:xfrm>
          <a:prstGeom prst="rect">
            <a:avLst/>
          </a:prstGeom>
          <a:noFill/>
        </p:spPr>
      </p:pic>
      <p:pic>
        <p:nvPicPr>
          <p:cNvPr id="14" name="Picture 6" descr="https://www.atlanticaviation.com/assets/Uploads/ATLANTIC-LOGO-4c-CNTR-Blu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9480" y="2511454"/>
            <a:ext cx="1471795" cy="1905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gscnc.org/files/images/program/Lockheedmartin_Logo.jpg"/>
          <p:cNvPicPr>
            <a:picLocks noChangeAspect="1" noChangeArrowheads="1"/>
          </p:cNvPicPr>
          <p:nvPr/>
        </p:nvPicPr>
        <p:blipFill>
          <a:blip r:embed="rId9" cstate="email"/>
          <a:srcRect/>
          <a:stretch>
            <a:fillRect/>
          </a:stretch>
        </p:blipFill>
        <p:spPr bwMode="auto">
          <a:xfrm>
            <a:off x="4972050" y="3768316"/>
            <a:ext cx="2288531" cy="472664"/>
          </a:xfrm>
          <a:prstGeom prst="rect">
            <a:avLst/>
          </a:prstGeom>
          <a:noFill/>
        </p:spPr>
      </p:pic>
      <p:pic>
        <p:nvPicPr>
          <p:cNvPr id="12292" name="Picture 4" descr="http://www.forwardair.com/ftz/logo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3521" y="2135737"/>
            <a:ext cx="1442530" cy="24553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img.ksl.com/ksllocal/logo153109-136158358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53042" y="1832965"/>
            <a:ext cx="1424995" cy="30303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purpleroofs.com/gay-travel-blog/wp-content/uploads/2013/12/USCBP-1.pn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15797" y="3327907"/>
            <a:ext cx="616973" cy="61697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1.prweb.com/prfiles/2014/07/09/12008031/AGC-APSE.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89649" y="4660117"/>
            <a:ext cx="1571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encoresupportsystems.com/images/encore_support.system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00908" y="4739115"/>
            <a:ext cx="946795" cy="313963"/>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Intertek Carnot Emission Services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5358" y="4221973"/>
            <a:ext cx="723635" cy="335974"/>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img2.wikia.nocookie.net/__cb20131224220437/mexico/es/images/e/ed/HEB.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51319" y="4287531"/>
            <a:ext cx="953188" cy="310382"/>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www.towerhamletsfoodbank.org.uk/logo_ifc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198279" y="3276110"/>
            <a:ext cx="627286" cy="19147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www.goaeromx.com/images/GoAeroMX.svg"/>
          <p:cNvSpPr>
            <a:spLocks noChangeAspect="1" noChangeArrowheads="1"/>
          </p:cNvSpPr>
          <p:nvPr/>
        </p:nvSpPr>
        <p:spPr bwMode="auto">
          <a:xfrm>
            <a:off x="1259681" y="-416718"/>
            <a:ext cx="2714625" cy="878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5" name="AutoShape 8" descr="http://www.goaeromx.com/images/GoAeroMX.svg"/>
          <p:cNvSpPr>
            <a:spLocks noChangeAspect="1" noChangeArrowheads="1"/>
          </p:cNvSpPr>
          <p:nvPr/>
        </p:nvSpPr>
        <p:spPr bwMode="auto">
          <a:xfrm>
            <a:off x="1373981" y="-302418"/>
            <a:ext cx="2714625" cy="878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7" name="AutoShape 13" descr="http://www.goaeromx.com/images/GoAeroMX.svg"/>
          <p:cNvSpPr>
            <a:spLocks noChangeAspect="1" noChangeArrowheads="1"/>
          </p:cNvSpPr>
          <p:nvPr/>
        </p:nvSpPr>
        <p:spPr bwMode="auto">
          <a:xfrm>
            <a:off x="1488281" y="-188118"/>
            <a:ext cx="2714625" cy="8786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17" name="AutoShape 17" descr="GoAeroMX"/>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18" name="AutoShape 20" descr="Image result for interra energy logo"/>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19" name="AutoShape 22" descr="Image result for interra energy logo"/>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1047" name="Picture 2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337184" y="1508752"/>
            <a:ext cx="1023873" cy="394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9" name="Picture 25" descr="http://www.aircraftsalesworld.com/thumbs/small_goaeromxfinalsignature.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45009" y="4232910"/>
            <a:ext cx="1071563" cy="33575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www.insidermonkey.com/blog/wp-content/uploads/2013/04/xpo-logistics-logo-in-jpeg.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280791" y="4796458"/>
            <a:ext cx="1611584" cy="2337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globalspec.com/IndoUSMIMTecPvtLtd/LOGO.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45149" y="2861428"/>
            <a:ext cx="1193852" cy="30562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http://www.portsanantonio.us/StoreImages/ip-secure-logo1.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30006" y="3545646"/>
            <a:ext cx="1107270" cy="38165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Back Home"/>
          <p:cNvPicPr/>
          <p:nvPr/>
        </p:nvPicPr>
        <p:blipFill>
          <a:blip r:embed="rId24">
            <a:extLst>
              <a:ext uri="{28A0092B-C50C-407E-A947-70E740481C1C}">
                <a14:useLocalDpi xmlns:a14="http://schemas.microsoft.com/office/drawing/2010/main" val="0"/>
              </a:ext>
            </a:extLst>
          </a:blip>
          <a:srcRect/>
          <a:stretch>
            <a:fillRect/>
          </a:stretch>
        </p:blipFill>
        <p:spPr bwMode="auto">
          <a:xfrm>
            <a:off x="1990422" y="3570112"/>
            <a:ext cx="1178719" cy="357188"/>
          </a:xfrm>
          <a:prstGeom prst="rect">
            <a:avLst/>
          </a:prstGeom>
          <a:noFill/>
          <a:ln>
            <a:noFill/>
          </a:ln>
        </p:spPr>
      </p:pic>
      <p:pic>
        <p:nvPicPr>
          <p:cNvPr id="32" name="Picture 5" descr="C:\Users\rosalesj\AppData\Local\Microsoft\Windows\INetCache\Content.Outlook\1PVC156F\optech-logo-Lg-new.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583435" y="4739115"/>
            <a:ext cx="1487165" cy="2706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bario aviation logo"/>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262504" y="262487"/>
            <a:ext cx="886665" cy="3945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IAS Logistics"/>
          <p:cNvPicPr/>
          <p:nvPr/>
        </p:nvPicPr>
        <p:blipFill>
          <a:blip r:embed="rId27">
            <a:extLst>
              <a:ext uri="{28A0092B-C50C-407E-A947-70E740481C1C}">
                <a14:useLocalDpi xmlns:a14="http://schemas.microsoft.com/office/drawing/2010/main" val="0"/>
              </a:ext>
            </a:extLst>
          </a:blip>
          <a:srcRect/>
          <a:stretch>
            <a:fillRect/>
          </a:stretch>
        </p:blipFill>
        <p:spPr bwMode="auto">
          <a:xfrm>
            <a:off x="6938931" y="2971130"/>
            <a:ext cx="573569" cy="538156"/>
          </a:xfrm>
          <a:prstGeom prst="rect">
            <a:avLst/>
          </a:prstGeom>
          <a:noFill/>
          <a:ln>
            <a:noFill/>
          </a:ln>
        </p:spPr>
      </p:pic>
      <p:pic>
        <p:nvPicPr>
          <p:cNvPr id="4" name="Picture 2" descr="Kelly Distribution Center AECOM logo"/>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547402" y="2298431"/>
            <a:ext cx="1341591" cy="42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57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42" presetClass="entr" presetSubtype="0" fill="hold" nodeType="afterEffect">
                                  <p:stCondLst>
                                    <p:cond delay="4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4000"/>
                                  </p:stCondLst>
                                  <p:childTnLst>
                                    <p:set>
                                      <p:cBhvr>
                                        <p:cTn id="15" dur="1" fill="hold">
                                          <p:stCondLst>
                                            <p:cond delay="0"/>
                                          </p:stCondLst>
                                        </p:cTn>
                                        <p:tgtEl>
                                          <p:spTgt spid="12292"/>
                                        </p:tgtEl>
                                        <p:attrNameLst>
                                          <p:attrName>style.visibility</p:attrName>
                                        </p:attrNameLst>
                                      </p:cBhvr>
                                      <p:to>
                                        <p:strVal val="visible"/>
                                      </p:to>
                                    </p:set>
                                    <p:animEffect transition="in" filter="fade">
                                      <p:cBhvr>
                                        <p:cTn id="16" dur="2000"/>
                                        <p:tgtEl>
                                          <p:spTgt spid="12292"/>
                                        </p:tgtEl>
                                      </p:cBhvr>
                                    </p:animEffect>
                                    <p:anim calcmode="lin" valueType="num">
                                      <p:cBhvr>
                                        <p:cTn id="17" dur="2000" fill="hold"/>
                                        <p:tgtEl>
                                          <p:spTgt spid="12292"/>
                                        </p:tgtEl>
                                        <p:attrNameLst>
                                          <p:attrName>ppt_x</p:attrName>
                                        </p:attrNameLst>
                                      </p:cBhvr>
                                      <p:tavLst>
                                        <p:tav tm="0">
                                          <p:val>
                                            <p:strVal val="#ppt_x"/>
                                          </p:val>
                                        </p:tav>
                                        <p:tav tm="100000">
                                          <p:val>
                                            <p:strVal val="#ppt_x"/>
                                          </p:val>
                                        </p:tav>
                                      </p:tavLst>
                                    </p:anim>
                                    <p:anim calcmode="lin" valueType="num">
                                      <p:cBhvr>
                                        <p:cTn id="18" dur="2000" fill="hold"/>
                                        <p:tgtEl>
                                          <p:spTgt spid="1229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40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anim calcmode="lin" valueType="num">
                                      <p:cBhvr>
                                        <p:cTn id="22" dur="2000" fill="hold"/>
                                        <p:tgtEl>
                                          <p:spTgt spid="14"/>
                                        </p:tgtEl>
                                        <p:attrNameLst>
                                          <p:attrName>ppt_x</p:attrName>
                                        </p:attrNameLst>
                                      </p:cBhvr>
                                      <p:tavLst>
                                        <p:tav tm="0">
                                          <p:val>
                                            <p:strVal val="#ppt_x"/>
                                          </p:val>
                                        </p:tav>
                                        <p:tav tm="100000">
                                          <p:val>
                                            <p:strVal val="#ppt_x"/>
                                          </p:val>
                                        </p:tav>
                                      </p:tavLst>
                                    </p:anim>
                                    <p:anim calcmode="lin" valueType="num">
                                      <p:cBhvr>
                                        <p:cTn id="23" dur="2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4000"/>
                                  </p:stCondLst>
                                  <p:childTnLst>
                                    <p:set>
                                      <p:cBhvr>
                                        <p:cTn id="25" dur="1" fill="hold">
                                          <p:stCondLst>
                                            <p:cond delay="0"/>
                                          </p:stCondLst>
                                        </p:cTn>
                                        <p:tgtEl>
                                          <p:spTgt spid="12296"/>
                                        </p:tgtEl>
                                        <p:attrNameLst>
                                          <p:attrName>style.visibility</p:attrName>
                                        </p:attrNameLst>
                                      </p:cBhvr>
                                      <p:to>
                                        <p:strVal val="visible"/>
                                      </p:to>
                                    </p:set>
                                    <p:animEffect transition="in" filter="fade">
                                      <p:cBhvr>
                                        <p:cTn id="26" dur="2000"/>
                                        <p:tgtEl>
                                          <p:spTgt spid="12296"/>
                                        </p:tgtEl>
                                      </p:cBhvr>
                                    </p:animEffect>
                                    <p:anim calcmode="lin" valueType="num">
                                      <p:cBhvr>
                                        <p:cTn id="27" dur="2000" fill="hold"/>
                                        <p:tgtEl>
                                          <p:spTgt spid="12296"/>
                                        </p:tgtEl>
                                        <p:attrNameLst>
                                          <p:attrName>ppt_x</p:attrName>
                                        </p:attrNameLst>
                                      </p:cBhvr>
                                      <p:tavLst>
                                        <p:tav tm="0">
                                          <p:val>
                                            <p:strVal val="#ppt_x"/>
                                          </p:val>
                                        </p:tav>
                                        <p:tav tm="100000">
                                          <p:val>
                                            <p:strVal val="#ppt_x"/>
                                          </p:val>
                                        </p:tav>
                                      </p:tavLst>
                                    </p:anim>
                                    <p:anim calcmode="lin" valueType="num">
                                      <p:cBhvr>
                                        <p:cTn id="28" dur="2000" fill="hold"/>
                                        <p:tgtEl>
                                          <p:spTgt spid="1229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4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anim calcmode="lin" valueType="num">
                                      <p:cBhvr>
                                        <p:cTn id="32" dur="2000" fill="hold"/>
                                        <p:tgtEl>
                                          <p:spTgt spid="11"/>
                                        </p:tgtEl>
                                        <p:attrNameLst>
                                          <p:attrName>ppt_x</p:attrName>
                                        </p:attrNameLst>
                                      </p:cBhvr>
                                      <p:tavLst>
                                        <p:tav tm="0">
                                          <p:val>
                                            <p:strVal val="#ppt_x"/>
                                          </p:val>
                                        </p:tav>
                                        <p:tav tm="100000">
                                          <p:val>
                                            <p:strVal val="#ppt_x"/>
                                          </p:val>
                                        </p:tav>
                                      </p:tavLst>
                                    </p:anim>
                                    <p:anim calcmode="lin" valueType="num">
                                      <p:cBhvr>
                                        <p:cTn id="33" dur="2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40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anim calcmode="lin" valueType="num">
                                      <p:cBhvr>
                                        <p:cTn id="37" dur="2000" fill="hold"/>
                                        <p:tgtEl>
                                          <p:spTgt spid="15"/>
                                        </p:tgtEl>
                                        <p:attrNameLst>
                                          <p:attrName>ppt_x</p:attrName>
                                        </p:attrNameLst>
                                      </p:cBhvr>
                                      <p:tavLst>
                                        <p:tav tm="0">
                                          <p:val>
                                            <p:strVal val="#ppt_x"/>
                                          </p:val>
                                        </p:tav>
                                        <p:tav tm="100000">
                                          <p:val>
                                            <p:strVal val="#ppt_x"/>
                                          </p:val>
                                        </p:tav>
                                      </p:tavLst>
                                    </p:anim>
                                    <p:anim calcmode="lin" valueType="num">
                                      <p:cBhvr>
                                        <p:cTn id="38" dur="2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4000"/>
                                  </p:stCondLst>
                                  <p:childTnLst>
                                    <p:set>
                                      <p:cBhvr>
                                        <p:cTn id="40" dur="1" fill="hold">
                                          <p:stCondLst>
                                            <p:cond delay="0"/>
                                          </p:stCondLst>
                                        </p:cTn>
                                        <p:tgtEl>
                                          <p:spTgt spid="12294"/>
                                        </p:tgtEl>
                                        <p:attrNameLst>
                                          <p:attrName>style.visibility</p:attrName>
                                        </p:attrNameLst>
                                      </p:cBhvr>
                                      <p:to>
                                        <p:strVal val="visible"/>
                                      </p:to>
                                    </p:set>
                                    <p:animEffect transition="in" filter="fade">
                                      <p:cBhvr>
                                        <p:cTn id="41" dur="2000"/>
                                        <p:tgtEl>
                                          <p:spTgt spid="12294"/>
                                        </p:tgtEl>
                                      </p:cBhvr>
                                    </p:animEffect>
                                    <p:anim calcmode="lin" valueType="num">
                                      <p:cBhvr>
                                        <p:cTn id="42" dur="2000" fill="hold"/>
                                        <p:tgtEl>
                                          <p:spTgt spid="12294"/>
                                        </p:tgtEl>
                                        <p:attrNameLst>
                                          <p:attrName>ppt_x</p:attrName>
                                        </p:attrNameLst>
                                      </p:cBhvr>
                                      <p:tavLst>
                                        <p:tav tm="0">
                                          <p:val>
                                            <p:strVal val="#ppt_x"/>
                                          </p:val>
                                        </p:tav>
                                        <p:tav tm="100000">
                                          <p:val>
                                            <p:strVal val="#ppt_x"/>
                                          </p:val>
                                        </p:tav>
                                      </p:tavLst>
                                    </p:anim>
                                    <p:anim calcmode="lin" valueType="num">
                                      <p:cBhvr>
                                        <p:cTn id="43" dur="2000" fill="hold"/>
                                        <p:tgtEl>
                                          <p:spTgt spid="1229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40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000"/>
                                        <p:tgtEl>
                                          <p:spTgt spid="10"/>
                                        </p:tgtEl>
                                      </p:cBhvr>
                                    </p:animEffect>
                                    <p:anim calcmode="lin" valueType="num">
                                      <p:cBhvr>
                                        <p:cTn id="47" dur="2000" fill="hold"/>
                                        <p:tgtEl>
                                          <p:spTgt spid="10"/>
                                        </p:tgtEl>
                                        <p:attrNameLst>
                                          <p:attrName>ppt_x</p:attrName>
                                        </p:attrNameLst>
                                      </p:cBhvr>
                                      <p:tavLst>
                                        <p:tav tm="0">
                                          <p:val>
                                            <p:strVal val="#ppt_x"/>
                                          </p:val>
                                        </p:tav>
                                        <p:tav tm="100000">
                                          <p:val>
                                            <p:strVal val="#ppt_x"/>
                                          </p:val>
                                        </p:tav>
                                      </p:tavLst>
                                    </p:anim>
                                    <p:anim calcmode="lin" valueType="num">
                                      <p:cBhvr>
                                        <p:cTn id="48" dur="2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400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2000"/>
                                        <p:tgtEl>
                                          <p:spTgt spid="9"/>
                                        </p:tgtEl>
                                      </p:cBhvr>
                                    </p:animEffect>
                                    <p:anim calcmode="lin" valueType="num">
                                      <p:cBhvr>
                                        <p:cTn id="52" dur="2000" fill="hold"/>
                                        <p:tgtEl>
                                          <p:spTgt spid="9"/>
                                        </p:tgtEl>
                                        <p:attrNameLst>
                                          <p:attrName>ppt_x</p:attrName>
                                        </p:attrNameLst>
                                      </p:cBhvr>
                                      <p:tavLst>
                                        <p:tav tm="0">
                                          <p:val>
                                            <p:strVal val="#ppt_x"/>
                                          </p:val>
                                        </p:tav>
                                        <p:tav tm="100000">
                                          <p:val>
                                            <p:strVal val="#ppt_x"/>
                                          </p:val>
                                        </p:tav>
                                      </p:tavLst>
                                    </p:anim>
                                    <p:anim calcmode="lin" valueType="num">
                                      <p:cBhvr>
                                        <p:cTn id="53" dur="20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4000"/>
                                  </p:stCondLst>
                                  <p:childTnLst>
                                    <p:set>
                                      <p:cBhvr>
                                        <p:cTn id="55" dur="1" fill="hold">
                                          <p:stCondLst>
                                            <p:cond delay="0"/>
                                          </p:stCondLst>
                                        </p:cTn>
                                        <p:tgtEl>
                                          <p:spTgt spid="1026"/>
                                        </p:tgtEl>
                                        <p:attrNameLst>
                                          <p:attrName>style.visibility</p:attrName>
                                        </p:attrNameLst>
                                      </p:cBhvr>
                                      <p:to>
                                        <p:strVal val="visible"/>
                                      </p:to>
                                    </p:set>
                                    <p:animEffect transition="in" filter="fade">
                                      <p:cBhvr>
                                        <p:cTn id="56" dur="2000"/>
                                        <p:tgtEl>
                                          <p:spTgt spid="1026"/>
                                        </p:tgtEl>
                                      </p:cBhvr>
                                    </p:animEffect>
                                    <p:anim calcmode="lin" valueType="num">
                                      <p:cBhvr>
                                        <p:cTn id="57" dur="2000" fill="hold"/>
                                        <p:tgtEl>
                                          <p:spTgt spid="1026"/>
                                        </p:tgtEl>
                                        <p:attrNameLst>
                                          <p:attrName>ppt_x</p:attrName>
                                        </p:attrNameLst>
                                      </p:cBhvr>
                                      <p:tavLst>
                                        <p:tav tm="0">
                                          <p:val>
                                            <p:strVal val="#ppt_x"/>
                                          </p:val>
                                        </p:tav>
                                        <p:tav tm="100000">
                                          <p:val>
                                            <p:strVal val="#ppt_x"/>
                                          </p:val>
                                        </p:tav>
                                      </p:tavLst>
                                    </p:anim>
                                    <p:anim calcmode="lin" valueType="num">
                                      <p:cBhvr>
                                        <p:cTn id="58" dur="2000" fill="hold"/>
                                        <p:tgtEl>
                                          <p:spTgt spid="10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400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2000"/>
                                        <p:tgtEl>
                                          <p:spTgt spid="34"/>
                                        </p:tgtEl>
                                      </p:cBhvr>
                                    </p:animEffect>
                                    <p:anim calcmode="lin" valueType="num">
                                      <p:cBhvr>
                                        <p:cTn id="62" dur="2000" fill="hold"/>
                                        <p:tgtEl>
                                          <p:spTgt spid="34"/>
                                        </p:tgtEl>
                                        <p:attrNameLst>
                                          <p:attrName>ppt_x</p:attrName>
                                        </p:attrNameLst>
                                      </p:cBhvr>
                                      <p:tavLst>
                                        <p:tav tm="0">
                                          <p:val>
                                            <p:strVal val="#ppt_x"/>
                                          </p:val>
                                        </p:tav>
                                        <p:tav tm="100000">
                                          <p:val>
                                            <p:strVal val="#ppt_x"/>
                                          </p:val>
                                        </p:tav>
                                      </p:tavLst>
                                    </p:anim>
                                    <p:anim calcmode="lin" valueType="num">
                                      <p:cBhvr>
                                        <p:cTn id="63" dur="2000" fill="hold"/>
                                        <p:tgtEl>
                                          <p:spTgt spid="34"/>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4000"/>
                                  </p:stCondLst>
                                  <p:childTnLst>
                                    <p:set>
                                      <p:cBhvr>
                                        <p:cTn id="65" dur="1" fill="hold">
                                          <p:stCondLst>
                                            <p:cond delay="0"/>
                                          </p:stCondLst>
                                        </p:cTn>
                                        <p:tgtEl>
                                          <p:spTgt spid="1049"/>
                                        </p:tgtEl>
                                        <p:attrNameLst>
                                          <p:attrName>style.visibility</p:attrName>
                                        </p:attrNameLst>
                                      </p:cBhvr>
                                      <p:to>
                                        <p:strVal val="visible"/>
                                      </p:to>
                                    </p:set>
                                    <p:animEffect transition="in" filter="fade">
                                      <p:cBhvr>
                                        <p:cTn id="66" dur="2000"/>
                                        <p:tgtEl>
                                          <p:spTgt spid="1049"/>
                                        </p:tgtEl>
                                      </p:cBhvr>
                                    </p:animEffect>
                                    <p:anim calcmode="lin" valueType="num">
                                      <p:cBhvr>
                                        <p:cTn id="67" dur="2000" fill="hold"/>
                                        <p:tgtEl>
                                          <p:spTgt spid="1049"/>
                                        </p:tgtEl>
                                        <p:attrNameLst>
                                          <p:attrName>ppt_x</p:attrName>
                                        </p:attrNameLst>
                                      </p:cBhvr>
                                      <p:tavLst>
                                        <p:tav tm="0">
                                          <p:val>
                                            <p:strVal val="#ppt_x"/>
                                          </p:val>
                                        </p:tav>
                                        <p:tav tm="100000">
                                          <p:val>
                                            <p:strVal val="#ppt_x"/>
                                          </p:val>
                                        </p:tav>
                                      </p:tavLst>
                                    </p:anim>
                                    <p:anim calcmode="lin" valueType="num">
                                      <p:cBhvr>
                                        <p:cTn id="68" dur="2000" fill="hold"/>
                                        <p:tgtEl>
                                          <p:spTgt spid="1049"/>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3000"/>
                                  </p:stCondLst>
                                  <p:childTnLst>
                                    <p:set>
                                      <p:cBhvr>
                                        <p:cTn id="70" dur="1" fill="hold">
                                          <p:stCondLst>
                                            <p:cond delay="0"/>
                                          </p:stCondLst>
                                        </p:cTn>
                                        <p:tgtEl>
                                          <p:spTgt spid="9218"/>
                                        </p:tgtEl>
                                        <p:attrNameLst>
                                          <p:attrName>style.visibility</p:attrName>
                                        </p:attrNameLst>
                                      </p:cBhvr>
                                      <p:to>
                                        <p:strVal val="visible"/>
                                      </p:to>
                                    </p:set>
                                    <p:animEffect transition="in" filter="fade">
                                      <p:cBhvr>
                                        <p:cTn id="71" dur="1000"/>
                                        <p:tgtEl>
                                          <p:spTgt spid="9218"/>
                                        </p:tgtEl>
                                      </p:cBhvr>
                                    </p:animEffect>
                                    <p:anim calcmode="lin" valueType="num">
                                      <p:cBhvr>
                                        <p:cTn id="72" dur="1000" fill="hold"/>
                                        <p:tgtEl>
                                          <p:spTgt spid="9218"/>
                                        </p:tgtEl>
                                        <p:attrNameLst>
                                          <p:attrName>ppt_x</p:attrName>
                                        </p:attrNameLst>
                                      </p:cBhvr>
                                      <p:tavLst>
                                        <p:tav tm="0">
                                          <p:val>
                                            <p:strVal val="#ppt_x"/>
                                          </p:val>
                                        </p:tav>
                                        <p:tav tm="100000">
                                          <p:val>
                                            <p:strVal val="#ppt_x"/>
                                          </p:val>
                                        </p:tav>
                                      </p:tavLst>
                                    </p:anim>
                                    <p:anim calcmode="lin" valueType="num">
                                      <p:cBhvr>
                                        <p:cTn id="73" dur="1000" fill="hold"/>
                                        <p:tgtEl>
                                          <p:spTgt spid="921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3000"/>
                                  </p:stCondLst>
                                  <p:childTnLst>
                                    <p:set>
                                      <p:cBhvr>
                                        <p:cTn id="75" dur="1" fill="hold">
                                          <p:stCondLst>
                                            <p:cond delay="0"/>
                                          </p:stCondLst>
                                        </p:cTn>
                                        <p:tgtEl>
                                          <p:spTgt spid="9220"/>
                                        </p:tgtEl>
                                        <p:attrNameLst>
                                          <p:attrName>style.visibility</p:attrName>
                                        </p:attrNameLst>
                                      </p:cBhvr>
                                      <p:to>
                                        <p:strVal val="visible"/>
                                      </p:to>
                                    </p:set>
                                    <p:animEffect transition="in" filter="fade">
                                      <p:cBhvr>
                                        <p:cTn id="76" dur="1000"/>
                                        <p:tgtEl>
                                          <p:spTgt spid="9220"/>
                                        </p:tgtEl>
                                      </p:cBhvr>
                                    </p:animEffect>
                                    <p:anim calcmode="lin" valueType="num">
                                      <p:cBhvr>
                                        <p:cTn id="77" dur="1000" fill="hold"/>
                                        <p:tgtEl>
                                          <p:spTgt spid="9220"/>
                                        </p:tgtEl>
                                        <p:attrNameLst>
                                          <p:attrName>ppt_x</p:attrName>
                                        </p:attrNameLst>
                                      </p:cBhvr>
                                      <p:tavLst>
                                        <p:tav tm="0">
                                          <p:val>
                                            <p:strVal val="#ppt_x"/>
                                          </p:val>
                                        </p:tav>
                                        <p:tav tm="100000">
                                          <p:val>
                                            <p:strVal val="#ppt_x"/>
                                          </p:val>
                                        </p:tav>
                                      </p:tavLst>
                                    </p:anim>
                                    <p:anim calcmode="lin" valueType="num">
                                      <p:cBhvr>
                                        <p:cTn id="78" dur="1000" fill="hold"/>
                                        <p:tgtEl>
                                          <p:spTgt spid="9220"/>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3000"/>
                                  </p:stCondLst>
                                  <p:childTnLst>
                                    <p:set>
                                      <p:cBhvr>
                                        <p:cTn id="80" dur="1" fill="hold">
                                          <p:stCondLst>
                                            <p:cond delay="0"/>
                                          </p:stCondLst>
                                        </p:cTn>
                                        <p:tgtEl>
                                          <p:spTgt spid="9232"/>
                                        </p:tgtEl>
                                        <p:attrNameLst>
                                          <p:attrName>style.visibility</p:attrName>
                                        </p:attrNameLst>
                                      </p:cBhvr>
                                      <p:to>
                                        <p:strVal val="visible"/>
                                      </p:to>
                                    </p:set>
                                    <p:animEffect transition="in" filter="fade">
                                      <p:cBhvr>
                                        <p:cTn id="81" dur="1000"/>
                                        <p:tgtEl>
                                          <p:spTgt spid="9232"/>
                                        </p:tgtEl>
                                      </p:cBhvr>
                                    </p:animEffect>
                                    <p:anim calcmode="lin" valueType="num">
                                      <p:cBhvr>
                                        <p:cTn id="82" dur="1000" fill="hold"/>
                                        <p:tgtEl>
                                          <p:spTgt spid="9232"/>
                                        </p:tgtEl>
                                        <p:attrNameLst>
                                          <p:attrName>ppt_x</p:attrName>
                                        </p:attrNameLst>
                                      </p:cBhvr>
                                      <p:tavLst>
                                        <p:tav tm="0">
                                          <p:val>
                                            <p:strVal val="#ppt_x"/>
                                          </p:val>
                                        </p:tav>
                                        <p:tav tm="100000">
                                          <p:val>
                                            <p:strVal val="#ppt_x"/>
                                          </p:val>
                                        </p:tav>
                                      </p:tavLst>
                                    </p:anim>
                                    <p:anim calcmode="lin" valueType="num">
                                      <p:cBhvr>
                                        <p:cTn id="83" dur="1000" fill="hold"/>
                                        <p:tgtEl>
                                          <p:spTgt spid="9232"/>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3000"/>
                                  </p:stCondLst>
                                  <p:childTnLst>
                                    <p:set>
                                      <p:cBhvr>
                                        <p:cTn id="85" dur="1" fill="hold">
                                          <p:stCondLst>
                                            <p:cond delay="0"/>
                                          </p:stCondLst>
                                        </p:cTn>
                                        <p:tgtEl>
                                          <p:spTgt spid="9226"/>
                                        </p:tgtEl>
                                        <p:attrNameLst>
                                          <p:attrName>style.visibility</p:attrName>
                                        </p:attrNameLst>
                                      </p:cBhvr>
                                      <p:to>
                                        <p:strVal val="visible"/>
                                      </p:to>
                                    </p:set>
                                    <p:animEffect transition="in" filter="fade">
                                      <p:cBhvr>
                                        <p:cTn id="86" dur="1000"/>
                                        <p:tgtEl>
                                          <p:spTgt spid="9226"/>
                                        </p:tgtEl>
                                      </p:cBhvr>
                                    </p:animEffect>
                                    <p:anim calcmode="lin" valueType="num">
                                      <p:cBhvr>
                                        <p:cTn id="87" dur="1000" fill="hold"/>
                                        <p:tgtEl>
                                          <p:spTgt spid="9226"/>
                                        </p:tgtEl>
                                        <p:attrNameLst>
                                          <p:attrName>ppt_x</p:attrName>
                                        </p:attrNameLst>
                                      </p:cBhvr>
                                      <p:tavLst>
                                        <p:tav tm="0">
                                          <p:val>
                                            <p:strVal val="#ppt_x"/>
                                          </p:val>
                                        </p:tav>
                                        <p:tav tm="100000">
                                          <p:val>
                                            <p:strVal val="#ppt_x"/>
                                          </p:val>
                                        </p:tav>
                                      </p:tavLst>
                                    </p:anim>
                                    <p:anim calcmode="lin" valueType="num">
                                      <p:cBhvr>
                                        <p:cTn id="88" dur="1000" fill="hold"/>
                                        <p:tgtEl>
                                          <p:spTgt spid="9226"/>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3000"/>
                                  </p:stCondLst>
                                  <p:childTnLst>
                                    <p:set>
                                      <p:cBhvr>
                                        <p:cTn id="90" dur="1" fill="hold">
                                          <p:stCondLst>
                                            <p:cond delay="0"/>
                                          </p:stCondLst>
                                        </p:cTn>
                                        <p:tgtEl>
                                          <p:spTgt spid="9234"/>
                                        </p:tgtEl>
                                        <p:attrNameLst>
                                          <p:attrName>style.visibility</p:attrName>
                                        </p:attrNameLst>
                                      </p:cBhvr>
                                      <p:to>
                                        <p:strVal val="visible"/>
                                      </p:to>
                                    </p:set>
                                    <p:animEffect transition="in" filter="fade">
                                      <p:cBhvr>
                                        <p:cTn id="91" dur="1000"/>
                                        <p:tgtEl>
                                          <p:spTgt spid="9234"/>
                                        </p:tgtEl>
                                      </p:cBhvr>
                                    </p:animEffect>
                                    <p:anim calcmode="lin" valueType="num">
                                      <p:cBhvr>
                                        <p:cTn id="92" dur="1000" fill="hold"/>
                                        <p:tgtEl>
                                          <p:spTgt spid="9234"/>
                                        </p:tgtEl>
                                        <p:attrNameLst>
                                          <p:attrName>ppt_x</p:attrName>
                                        </p:attrNameLst>
                                      </p:cBhvr>
                                      <p:tavLst>
                                        <p:tav tm="0">
                                          <p:val>
                                            <p:strVal val="#ppt_x"/>
                                          </p:val>
                                        </p:tav>
                                        <p:tav tm="100000">
                                          <p:val>
                                            <p:strVal val="#ppt_x"/>
                                          </p:val>
                                        </p:tav>
                                      </p:tavLst>
                                    </p:anim>
                                    <p:anim calcmode="lin" valueType="num">
                                      <p:cBhvr>
                                        <p:cTn id="93" dur="1000" fill="hold"/>
                                        <p:tgtEl>
                                          <p:spTgt spid="9234"/>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3000"/>
                                  </p:stCondLst>
                                  <p:childTnLst>
                                    <p:set>
                                      <p:cBhvr>
                                        <p:cTn id="95" dur="1" fill="hold">
                                          <p:stCondLst>
                                            <p:cond delay="0"/>
                                          </p:stCondLst>
                                        </p:cTn>
                                        <p:tgtEl>
                                          <p:spTgt spid="1047"/>
                                        </p:tgtEl>
                                        <p:attrNameLst>
                                          <p:attrName>style.visibility</p:attrName>
                                        </p:attrNameLst>
                                      </p:cBhvr>
                                      <p:to>
                                        <p:strVal val="visible"/>
                                      </p:to>
                                    </p:set>
                                    <p:animEffect transition="in" filter="fade">
                                      <p:cBhvr>
                                        <p:cTn id="96" dur="1000"/>
                                        <p:tgtEl>
                                          <p:spTgt spid="1047"/>
                                        </p:tgtEl>
                                      </p:cBhvr>
                                    </p:animEffect>
                                    <p:anim calcmode="lin" valueType="num">
                                      <p:cBhvr>
                                        <p:cTn id="97" dur="1000" fill="hold"/>
                                        <p:tgtEl>
                                          <p:spTgt spid="1047"/>
                                        </p:tgtEl>
                                        <p:attrNameLst>
                                          <p:attrName>ppt_x</p:attrName>
                                        </p:attrNameLst>
                                      </p:cBhvr>
                                      <p:tavLst>
                                        <p:tav tm="0">
                                          <p:val>
                                            <p:strVal val="#ppt_x"/>
                                          </p:val>
                                        </p:tav>
                                        <p:tav tm="100000">
                                          <p:val>
                                            <p:strVal val="#ppt_x"/>
                                          </p:val>
                                        </p:tav>
                                      </p:tavLst>
                                    </p:anim>
                                    <p:anim calcmode="lin" valueType="num">
                                      <p:cBhvr>
                                        <p:cTn id="98" dur="1000" fill="hold"/>
                                        <p:tgtEl>
                                          <p:spTgt spid="104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3000"/>
                                  </p:stCondLst>
                                  <p:childTnLst>
                                    <p:set>
                                      <p:cBhvr>
                                        <p:cTn id="100" dur="1" fill="hold">
                                          <p:stCondLst>
                                            <p:cond delay="0"/>
                                          </p:stCondLst>
                                        </p:cTn>
                                        <p:tgtEl>
                                          <p:spTgt spid="3"/>
                                        </p:tgtEl>
                                        <p:attrNameLst>
                                          <p:attrName>style.visibility</p:attrName>
                                        </p:attrNameLst>
                                      </p:cBhvr>
                                      <p:to>
                                        <p:strVal val="visible"/>
                                      </p:to>
                                    </p:set>
                                    <p:animEffect transition="in" filter="fade">
                                      <p:cBhvr>
                                        <p:cTn id="101" dur="1000"/>
                                        <p:tgtEl>
                                          <p:spTgt spid="3"/>
                                        </p:tgtEl>
                                      </p:cBhvr>
                                    </p:animEffect>
                                    <p:anim calcmode="lin" valueType="num">
                                      <p:cBhvr>
                                        <p:cTn id="102" dur="1000" fill="hold"/>
                                        <p:tgtEl>
                                          <p:spTgt spid="3"/>
                                        </p:tgtEl>
                                        <p:attrNameLst>
                                          <p:attrName>ppt_x</p:attrName>
                                        </p:attrNameLst>
                                      </p:cBhvr>
                                      <p:tavLst>
                                        <p:tav tm="0">
                                          <p:val>
                                            <p:strVal val="#ppt_x"/>
                                          </p:val>
                                        </p:tav>
                                        <p:tav tm="100000">
                                          <p:val>
                                            <p:strVal val="#ppt_x"/>
                                          </p:val>
                                        </p:tav>
                                      </p:tavLst>
                                    </p:anim>
                                    <p:anim calcmode="lin" valueType="num">
                                      <p:cBhvr>
                                        <p:cTn id="103" dur="1000" fill="hold"/>
                                        <p:tgtEl>
                                          <p:spTgt spid="3"/>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300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par>
                                <p:cTn id="109" presetID="10" presetClass="entr" presetSubtype="0" fill="hold" nodeType="withEffect">
                                  <p:stCondLst>
                                    <p:cond delay="3000"/>
                                  </p:stCondLst>
                                  <p:childTnLst>
                                    <p:set>
                                      <p:cBhvr>
                                        <p:cTn id="110" dur="1" fill="hold">
                                          <p:stCondLst>
                                            <p:cond delay="0"/>
                                          </p:stCondLst>
                                        </p:cTn>
                                        <p:tgtEl>
                                          <p:spTgt spid="32"/>
                                        </p:tgtEl>
                                        <p:attrNameLst>
                                          <p:attrName>style.visibility</p:attrName>
                                        </p:attrNameLst>
                                      </p:cBhvr>
                                      <p:to>
                                        <p:strVal val="visible"/>
                                      </p:to>
                                    </p:set>
                                    <p:animEffect transition="in" filter="fade">
                                      <p:cBhvr>
                                        <p:cTn id="111" dur="1000"/>
                                        <p:tgtEl>
                                          <p:spTgt spid="32"/>
                                        </p:tgtEl>
                                      </p:cBhvr>
                                    </p:animEffect>
                                  </p:childTnLst>
                                </p:cTn>
                              </p:par>
                              <p:par>
                                <p:cTn id="112" presetID="42" presetClass="entr" presetSubtype="0" fill="hold" nodeType="withEffect">
                                  <p:stCondLst>
                                    <p:cond delay="3000"/>
                                  </p:stCondLst>
                                  <p:childTnLst>
                                    <p:set>
                                      <p:cBhvr>
                                        <p:cTn id="113" dur="1" fill="hold">
                                          <p:stCondLst>
                                            <p:cond delay="0"/>
                                          </p:stCondLst>
                                        </p:cTn>
                                        <p:tgtEl>
                                          <p:spTgt spid="33"/>
                                        </p:tgtEl>
                                        <p:attrNameLst>
                                          <p:attrName>style.visibility</p:attrName>
                                        </p:attrNameLst>
                                      </p:cBhvr>
                                      <p:to>
                                        <p:strVal val="visible"/>
                                      </p:to>
                                    </p:set>
                                    <p:animEffect transition="in" filter="fade">
                                      <p:cBhvr>
                                        <p:cTn id="114" dur="1000"/>
                                        <p:tgtEl>
                                          <p:spTgt spid="33"/>
                                        </p:tgtEl>
                                      </p:cBhvr>
                                    </p:animEffect>
                                    <p:anim calcmode="lin" valueType="num">
                                      <p:cBhvr>
                                        <p:cTn id="115" dur="1000" fill="hold"/>
                                        <p:tgtEl>
                                          <p:spTgt spid="33"/>
                                        </p:tgtEl>
                                        <p:attrNameLst>
                                          <p:attrName>ppt_x</p:attrName>
                                        </p:attrNameLst>
                                      </p:cBhvr>
                                      <p:tavLst>
                                        <p:tav tm="0">
                                          <p:val>
                                            <p:strVal val="#ppt_x"/>
                                          </p:val>
                                        </p:tav>
                                        <p:tav tm="100000">
                                          <p:val>
                                            <p:strVal val="#ppt_x"/>
                                          </p:val>
                                        </p:tav>
                                      </p:tavLst>
                                    </p:anim>
                                    <p:anim calcmode="lin" valueType="num">
                                      <p:cBhvr>
                                        <p:cTn id="116" dur="1000" fill="hold"/>
                                        <p:tgtEl>
                                          <p:spTgt spid="33"/>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300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3000"/>
                                  </p:stCondLst>
                                  <p:childTnLst>
                                    <p:set>
                                      <p:cBhvr>
                                        <p:cTn id="123" dur="1" fill="hold">
                                          <p:stCondLst>
                                            <p:cond delay="0"/>
                                          </p:stCondLst>
                                        </p:cTn>
                                        <p:tgtEl>
                                          <p:spTgt spid="4"/>
                                        </p:tgtEl>
                                        <p:attrNameLst>
                                          <p:attrName>style.visibility</p:attrName>
                                        </p:attrNameLst>
                                      </p:cBhvr>
                                      <p:to>
                                        <p:strVal val="visible"/>
                                      </p:to>
                                    </p:set>
                                    <p:animEffect transition="in" filter="fade">
                                      <p:cBhvr>
                                        <p:cTn id="124" dur="1000"/>
                                        <p:tgtEl>
                                          <p:spTgt spid="4"/>
                                        </p:tgtEl>
                                      </p:cBhvr>
                                    </p:animEffect>
                                    <p:anim calcmode="lin" valueType="num">
                                      <p:cBhvr>
                                        <p:cTn id="125" dur="1000" fill="hold"/>
                                        <p:tgtEl>
                                          <p:spTgt spid="4"/>
                                        </p:tgtEl>
                                        <p:attrNameLst>
                                          <p:attrName>ppt_x</p:attrName>
                                        </p:attrNameLst>
                                      </p:cBhvr>
                                      <p:tavLst>
                                        <p:tav tm="0">
                                          <p:val>
                                            <p:strVal val="#ppt_x"/>
                                          </p:val>
                                        </p:tav>
                                        <p:tav tm="100000">
                                          <p:val>
                                            <p:strVal val="#ppt_x"/>
                                          </p:val>
                                        </p:tav>
                                      </p:tavLst>
                                    </p:anim>
                                    <p:anim calcmode="lin" valueType="num">
                                      <p:cBhvr>
                                        <p:cTn id="1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9524</TotalTime>
  <Words>1734</Words>
  <Application>Microsoft Office PowerPoint</Application>
  <PresentationFormat>On-screen Show (16:9)</PresentationFormat>
  <Paragraphs>268</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Trebuchet MS</vt:lpstr>
      <vt:lpstr>Calibri</vt:lpstr>
      <vt:lpstr>Arial Black</vt:lpstr>
      <vt:lpstr>Verdana</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70+ Employers               • Aerospace      • Cybersecurity • Logistics         • Manufacturing • Defense</vt:lpstr>
      <vt:lpstr>PowerPoint Presentation</vt:lpstr>
      <vt:lpstr>PowerPoint Presentation</vt:lpstr>
      <vt:lpstr>PowerPoint Presentation</vt:lpstr>
      <vt:lpstr>Utilities Improvements     </vt:lpstr>
      <vt:lpstr>Engine Test Cell Protection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in the    San Antonio region</dc:title>
  <dc:creator>Nicholas Jones</dc:creator>
  <cp:lastModifiedBy>Laurie Thompson</cp:lastModifiedBy>
  <cp:revision>124</cp:revision>
  <cp:lastPrinted>2017-02-22T22:37:43Z</cp:lastPrinted>
  <dcterms:modified xsi:type="dcterms:W3CDTF">2017-07-25T19:42:19Z</dcterms:modified>
</cp:coreProperties>
</file>