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9" r:id="rId3"/>
    <p:sldId id="268" r:id="rId4"/>
    <p:sldId id="271" r:id="rId5"/>
    <p:sldId id="281" r:id="rId6"/>
    <p:sldId id="269" r:id="rId7"/>
    <p:sldId id="262" r:id="rId8"/>
    <p:sldId id="278" r:id="rId9"/>
    <p:sldId id="259" r:id="rId10"/>
    <p:sldId id="273" r:id="rId11"/>
    <p:sldId id="257" r:id="rId12"/>
    <p:sldId id="274" r:id="rId13"/>
    <p:sldId id="258" r:id="rId14"/>
    <p:sldId id="280" r:id="rId15"/>
    <p:sldId id="261" r:id="rId16"/>
    <p:sldId id="275" r:id="rId17"/>
    <p:sldId id="264" r:id="rId18"/>
    <p:sldId id="265" r:id="rId19"/>
    <p:sldId id="276" r:id="rId20"/>
    <p:sldId id="26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2516" autoAdjust="0"/>
  </p:normalViewPr>
  <p:slideViewPr>
    <p:cSldViewPr snapToGrid="0">
      <p:cViewPr varScale="1">
        <p:scale>
          <a:sx n="80" d="100"/>
          <a:sy n="80" d="100"/>
        </p:scale>
        <p:origin x="739" y="62"/>
      </p:cViewPr>
      <p:guideLst/>
    </p:cSldViewPr>
  </p:slideViewPr>
  <p:outlineViewPr>
    <p:cViewPr>
      <p:scale>
        <a:sx n="33" d="100"/>
        <a:sy n="33" d="100"/>
      </p:scale>
      <p:origin x="0" y="-737"/>
    </p:cViewPr>
  </p:outlineViewPr>
  <p:notesTextViewPr>
    <p:cViewPr>
      <p:scale>
        <a:sx n="1" d="1"/>
        <a:sy n="1" d="1"/>
      </p:scale>
      <p:origin x="0" y="0"/>
    </p:cViewPr>
  </p:notesTextViewPr>
  <p:notesViewPr>
    <p:cSldViewPr snapToGrid="0">
      <p:cViewPr varScale="1">
        <p:scale>
          <a:sx n="44" d="100"/>
          <a:sy n="44" d="100"/>
        </p:scale>
        <p:origin x="169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CE30C-CEC9-4B3C-A889-1F00616EF798}" type="datetimeFigureOut">
              <a:rPr lang="en-US" smtClean="0"/>
              <a:t>7/31/2017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813A8-3D14-4496-9E53-AB47D8453448}" type="slidenum">
              <a:rPr lang="en-US" smtClean="0"/>
              <a:t>‹#›</a:t>
            </a:fld>
            <a:endParaRPr lang="en-US"/>
          </a:p>
        </p:txBody>
      </p:sp>
    </p:spTree>
    <p:extLst>
      <p:ext uri="{BB962C8B-B14F-4D97-AF65-F5344CB8AC3E}">
        <p14:creationId xmlns:p14="http://schemas.microsoft.com/office/powerpoint/2010/main" val="207850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growth</a:t>
            </a:r>
            <a:r>
              <a:rPr lang="en-US" baseline="0" dirty="0"/>
              <a:t> is to the north, east and south of Baton Rouge which contributes to the worsening traffic problems in the region.</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3</a:t>
            </a:fld>
            <a:endParaRPr lang="en-US"/>
          </a:p>
        </p:txBody>
      </p:sp>
    </p:spTree>
    <p:extLst>
      <p:ext uri="{BB962C8B-B14F-4D97-AF65-F5344CB8AC3E}">
        <p14:creationId xmlns:p14="http://schemas.microsoft.com/office/powerpoint/2010/main" val="418434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16</a:t>
            </a:fld>
            <a:endParaRPr lang="en-US"/>
          </a:p>
        </p:txBody>
      </p:sp>
    </p:spTree>
    <p:extLst>
      <p:ext uri="{BB962C8B-B14F-4D97-AF65-F5344CB8AC3E}">
        <p14:creationId xmlns:p14="http://schemas.microsoft.com/office/powerpoint/2010/main" val="225886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being at the table with FEMA and the state as discussions arose</a:t>
            </a:r>
            <a:r>
              <a:rPr lang="en-US" baseline="0" dirty="0"/>
              <a:t> around watershed planning efforts, the PDD’s helped shape the outreach and convening model around watershed level dialogues.  </a:t>
            </a:r>
          </a:p>
          <a:p>
            <a:endParaRPr lang="en-US" baseline="0" dirty="0"/>
          </a:p>
          <a:p>
            <a:r>
              <a:rPr lang="en-US" baseline="0" dirty="0"/>
              <a:t>This will also likely be the case as future state level resiliency initiatives move forward.</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18</a:t>
            </a:fld>
            <a:endParaRPr lang="en-US"/>
          </a:p>
        </p:txBody>
      </p:sp>
    </p:spTree>
    <p:extLst>
      <p:ext uri="{BB962C8B-B14F-4D97-AF65-F5344CB8AC3E}">
        <p14:creationId xmlns:p14="http://schemas.microsoft.com/office/powerpoint/2010/main" val="169963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 (3 months</a:t>
            </a:r>
            <a:r>
              <a:rPr lang="en-US" baseline="0" dirty="0"/>
              <a:t> post storm)</a:t>
            </a:r>
          </a:p>
          <a:p>
            <a:r>
              <a:rPr lang="en-US" baseline="0" dirty="0"/>
              <a:t>Critical issue to address families living in TSAs</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19</a:t>
            </a:fld>
            <a:endParaRPr lang="en-US"/>
          </a:p>
        </p:txBody>
      </p:sp>
    </p:spTree>
    <p:extLst>
      <p:ext uri="{BB962C8B-B14F-4D97-AF65-F5344CB8AC3E}">
        <p14:creationId xmlns:p14="http://schemas.microsoft.com/office/powerpoint/2010/main" val="20999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20</a:t>
            </a:fld>
            <a:endParaRPr lang="en-US"/>
          </a:p>
        </p:txBody>
      </p:sp>
    </p:spTree>
    <p:extLst>
      <p:ext uri="{BB962C8B-B14F-4D97-AF65-F5344CB8AC3E}">
        <p14:creationId xmlns:p14="http://schemas.microsoft.com/office/powerpoint/2010/main" val="27056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a:t>
            </a:r>
            <a:r>
              <a:rPr lang="en-US" baseline="0" dirty="0"/>
              <a:t> side of the displacement of new </a:t>
            </a:r>
            <a:r>
              <a:rPr lang="en-US" baseline="0" dirty="0" err="1"/>
              <a:t>orleanians</a:t>
            </a:r>
            <a:r>
              <a:rPr lang="en-US" baseline="0" dirty="0"/>
              <a:t> to the baton rouge area was the development of stronger ties between New Orleans and Baton Rouge as well as a greater understanding about the need to strengthen the regional partnerships.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Three leading business-based organizations - Greater New Orleans Inc., the Baton Rouge Area Chamber and One </a:t>
            </a:r>
            <a:r>
              <a:rPr lang="en-US" sz="1200" dirty="0" err="1">
                <a:latin typeface="Century Gothic" panose="020B0502020202020204" pitchFamily="34" charset="0"/>
              </a:rPr>
              <a:t>Acadiana</a:t>
            </a:r>
            <a:r>
              <a:rPr lang="en-US" sz="1200" dirty="0">
                <a:latin typeface="Century Gothic" panose="020B0502020202020204" pitchFamily="34" charset="0"/>
              </a:rPr>
              <a:t> share missions focused on economic and community development</a:t>
            </a:r>
            <a:endParaRPr lang="en-US" dirty="0"/>
          </a:p>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4</a:t>
            </a:fld>
            <a:endParaRPr lang="en-US"/>
          </a:p>
        </p:txBody>
      </p:sp>
    </p:spTree>
    <p:extLst>
      <p:ext uri="{BB962C8B-B14F-4D97-AF65-F5344CB8AC3E}">
        <p14:creationId xmlns:p14="http://schemas.microsoft.com/office/powerpoint/2010/main" val="198444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a:t>
            </a:r>
            <a:r>
              <a:rPr lang="en-US" baseline="0" dirty="0"/>
              <a:t> event that could happen anywhere.  Not a named storm, or hurricane this was a rainfall event – possibly a 1,000 year storm event.</a:t>
            </a:r>
          </a:p>
          <a:p>
            <a:endParaRPr lang="en-US" baseline="0" dirty="0"/>
          </a:p>
          <a:p>
            <a:r>
              <a:rPr lang="en-US" sz="1200" b="0" i="0" kern="1200" dirty="0">
                <a:solidFill>
                  <a:schemeClr val="tx1"/>
                </a:solidFill>
                <a:effectLst/>
                <a:latin typeface="+mn-lt"/>
                <a:ea typeface="+mn-ea"/>
                <a:cs typeface="+mn-cs"/>
              </a:rPr>
              <a:t>The maximum rainfall total for this event was 31.39 inches in Watson, Louisiana according to weather</a:t>
            </a:r>
            <a:r>
              <a:rPr lang="en-US" sz="1200" b="0" i="0" kern="1200" baseline="0" dirty="0">
                <a:solidFill>
                  <a:schemeClr val="tx1"/>
                </a:solidFill>
                <a:effectLst/>
                <a:latin typeface="+mn-lt"/>
                <a:ea typeface="+mn-ea"/>
                <a:cs typeface="+mn-cs"/>
              </a:rPr>
              <a:t>.com, other places saw rainfalls in excess of 2 feet.</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6</a:t>
            </a:fld>
            <a:endParaRPr lang="en-US"/>
          </a:p>
        </p:txBody>
      </p:sp>
    </p:spTree>
    <p:extLst>
      <p:ext uri="{BB962C8B-B14F-4D97-AF65-F5344CB8AC3E}">
        <p14:creationId xmlns:p14="http://schemas.microsoft.com/office/powerpoint/2010/main" val="17625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back to back disasters 56 of 64 parishes received disaster</a:t>
            </a:r>
            <a:r>
              <a:rPr lang="en-US" baseline="0" dirty="0"/>
              <a:t> declarations</a:t>
            </a:r>
          </a:p>
          <a:p>
            <a:endParaRPr lang="en-US" baseline="0" dirty="0"/>
          </a:p>
          <a:p>
            <a:r>
              <a:rPr lang="en-US" baseline="0" dirty="0"/>
              <a:t>Focusing more on the DR 4277 August flooding event which dropped 7 trillion gallons of water </a:t>
            </a:r>
          </a:p>
          <a:p>
            <a:r>
              <a:rPr lang="en-US" baseline="0" dirty="0"/>
              <a:t>1,000 year flood event</a:t>
            </a:r>
          </a:p>
          <a:p>
            <a:r>
              <a:rPr lang="en-US" baseline="0" dirty="0"/>
              <a:t>Effected over 91,000 households and claimed 13 lives</a:t>
            </a:r>
          </a:p>
          <a:p>
            <a:r>
              <a:rPr lang="en-US" baseline="0" dirty="0"/>
              <a:t>Interstate 10 and 12 were closed for several days with I-10 being closed for nearly a week due to flooding</a:t>
            </a:r>
          </a:p>
          <a:p>
            <a:r>
              <a:rPr lang="en-US" baseline="0" dirty="0"/>
              <a:t>In my region 4 parishes were </a:t>
            </a:r>
            <a:r>
              <a:rPr lang="en-US" baseline="0" dirty="0" err="1"/>
              <a:t>decared</a:t>
            </a:r>
            <a:r>
              <a:rPr lang="en-US" baseline="0" dirty="0"/>
              <a:t> disasters in both storms:  Livingston, Ascension, Tangipahoa, WA</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8</a:t>
            </a:fld>
            <a:endParaRPr lang="en-US"/>
          </a:p>
        </p:txBody>
      </p:sp>
    </p:spTree>
    <p:extLst>
      <p:ext uri="{BB962C8B-B14F-4D97-AF65-F5344CB8AC3E}">
        <p14:creationId xmlns:p14="http://schemas.microsoft.com/office/powerpoint/2010/main" val="116418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a:t>
            </a:r>
            <a:r>
              <a:rPr lang="en-US" baseline="0" dirty="0"/>
              <a:t> flood was more concentrated in higher density metro areas whereas the march flood event was more concentrated in rural areas</a:t>
            </a:r>
          </a:p>
          <a:p>
            <a:endParaRPr lang="en-US" baseline="0" dirty="0"/>
          </a:p>
          <a:p>
            <a:r>
              <a:rPr lang="en-US" baseline="0" dirty="0"/>
              <a:t>In the august flood particularly in the capital region flooding occurred in areas of higher poverty areas/concentrations.  Specific outreach efforts are needed to reach these residents who may still be displaced</a:t>
            </a:r>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9</a:t>
            </a:fld>
            <a:endParaRPr lang="en-US"/>
          </a:p>
        </p:txBody>
      </p:sp>
    </p:spTree>
    <p:extLst>
      <p:ext uri="{BB962C8B-B14F-4D97-AF65-F5344CB8AC3E}">
        <p14:creationId xmlns:p14="http://schemas.microsoft.com/office/powerpoint/2010/main" val="56100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while this may not inherently indicate exacerbated need for the renter population itself, it may indicate an enhanced need for landlords who may not have carried flood insurance. </a:t>
            </a:r>
            <a:r>
              <a:rPr lang="en-US" sz="1200" dirty="0">
                <a:latin typeface="Century Gothic" panose="020B0502020202020204" pitchFamily="34" charset="0"/>
              </a:rPr>
              <a:t>this Represents more than 45 percent of the total affected renter population</a:t>
            </a:r>
            <a:endParaRPr lang="en-US" dirty="0"/>
          </a:p>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10</a:t>
            </a:fld>
            <a:endParaRPr lang="en-US"/>
          </a:p>
        </p:txBody>
      </p:sp>
    </p:spTree>
    <p:extLst>
      <p:ext uri="{BB962C8B-B14F-4D97-AF65-F5344CB8AC3E}">
        <p14:creationId xmlns:p14="http://schemas.microsoft.com/office/powerpoint/2010/main" val="260980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11</a:t>
            </a:fld>
            <a:endParaRPr lang="en-US"/>
          </a:p>
        </p:txBody>
      </p:sp>
    </p:spTree>
    <p:extLst>
      <p:ext uri="{BB962C8B-B14F-4D97-AF65-F5344CB8AC3E}">
        <p14:creationId xmlns:p14="http://schemas.microsoft.com/office/powerpoint/2010/main" val="55959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8 years, there have been at least five storm and flood-related disasters that have impacted the region’s communities.  Ascension, Livingston, St. Helena, Tangipahoa, and Washington Parishes were effected by two seemingly back-to-back flood disaster declarations (DR-4063-LA and DR-4277-LA) in 2016,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Baton Rouge Area Chamber (BRAC) analyzed residential and business flood  impacts (DR-4277-LA) for a nine-parish area:  Ascension, East Baton Rouge, East Feliciana, Iberville, Livingston, Pointe Coupee, St. Helena, West Baton Rouge and West Feliciana. </a:t>
            </a:r>
          </a:p>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13</a:t>
            </a:fld>
            <a:endParaRPr lang="en-US"/>
          </a:p>
        </p:txBody>
      </p:sp>
    </p:spTree>
    <p:extLst>
      <p:ext uri="{BB962C8B-B14F-4D97-AF65-F5344CB8AC3E}">
        <p14:creationId xmlns:p14="http://schemas.microsoft.com/office/powerpoint/2010/main" val="33855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Regional leaders who cross governmental and functional boundaries</a:t>
            </a:r>
          </a:p>
          <a:p>
            <a:r>
              <a:rPr lang="en-US" dirty="0"/>
              <a:t>Partnered with </a:t>
            </a:r>
            <a:r>
              <a:rPr lang="en-US" dirty="0" err="1"/>
              <a:t>Acadiana</a:t>
            </a:r>
            <a:r>
              <a:rPr lang="en-US" dirty="0"/>
              <a:t> PC to bring local issues to FEMA and OCD</a:t>
            </a:r>
          </a:p>
          <a:p>
            <a:r>
              <a:rPr lang="en-US" dirty="0"/>
              <a:t>Assisted in the development and hosting of the Resiliency Symposium – OCD/FEMA</a:t>
            </a:r>
          </a:p>
          <a:p>
            <a:endParaRPr lang="en-US" dirty="0"/>
          </a:p>
          <a:p>
            <a:r>
              <a:rPr lang="en-US" b="1" dirty="0"/>
              <a:t>Strong networks and deep knowledge of federal funding opportunities</a:t>
            </a:r>
          </a:p>
          <a:p>
            <a:r>
              <a:rPr lang="en-US" dirty="0"/>
              <a:t>Arranged tours with federal partners to meet with community leaders, economic leaders and elected officials to express recovery needs.</a:t>
            </a:r>
          </a:p>
          <a:p>
            <a:r>
              <a:rPr lang="en-US" dirty="0"/>
              <a:t>RSF -1 team – how we were able to leverage opportunities for local communities</a:t>
            </a:r>
          </a:p>
          <a:p>
            <a:endParaRPr lang="en-US" dirty="0"/>
          </a:p>
        </p:txBody>
      </p:sp>
      <p:sp>
        <p:nvSpPr>
          <p:cNvPr id="4" name="Slide Number Placeholder 3"/>
          <p:cNvSpPr>
            <a:spLocks noGrp="1"/>
          </p:cNvSpPr>
          <p:nvPr>
            <p:ph type="sldNum" sz="quarter" idx="10"/>
          </p:nvPr>
        </p:nvSpPr>
        <p:spPr/>
        <p:txBody>
          <a:bodyPr/>
          <a:lstStyle/>
          <a:p>
            <a:fld id="{A42813A8-3D14-4496-9E53-AB47D8453448}" type="slidenum">
              <a:rPr lang="en-US" smtClean="0"/>
              <a:t>15</a:t>
            </a:fld>
            <a:endParaRPr lang="en-US"/>
          </a:p>
        </p:txBody>
      </p:sp>
    </p:spTree>
    <p:extLst>
      <p:ext uri="{BB962C8B-B14F-4D97-AF65-F5344CB8AC3E}">
        <p14:creationId xmlns:p14="http://schemas.microsoft.com/office/powerpoint/2010/main" val="115953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7/31/2017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7/31/2017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7/31/2017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63177A-EF03-4110-B1DE-D3F0A6E90D6C}"/>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2992" r="4250"/>
          <a:stretch/>
        </p:blipFill>
        <p:spPr>
          <a:xfrm>
            <a:off x="0" y="0"/>
            <a:ext cx="12192000" cy="6364992"/>
          </a:xfrm>
          <a:prstGeom prst="rect">
            <a:avLst/>
          </a:prstGeom>
          <a:effectLst>
            <a:outerShdw blurRad="50800" dist="50800" dir="5400000" algn="ctr" rotWithShape="0">
              <a:srgbClr val="000000">
                <a:alpha val="52000"/>
              </a:srgbClr>
            </a:outerShdw>
          </a:effectLst>
        </p:spPr>
      </p:pic>
      <p:sp>
        <p:nvSpPr>
          <p:cNvPr id="2" name="Title 1">
            <a:extLst>
              <a:ext uri="{FF2B5EF4-FFF2-40B4-BE49-F238E27FC236}">
                <a16:creationId xmlns:a16="http://schemas.microsoft.com/office/drawing/2014/main" id="{0A9AAE13-2EEA-4DA4-9484-EB15DA12989D}"/>
              </a:ext>
            </a:extLst>
          </p:cNvPr>
          <p:cNvSpPr>
            <a:spLocks noGrp="1"/>
          </p:cNvSpPr>
          <p:nvPr>
            <p:ph type="ctrTitle"/>
          </p:nvPr>
        </p:nvSpPr>
        <p:spPr/>
        <p:txBody>
          <a:bodyPr/>
          <a:lstStyle/>
          <a:p>
            <a:r>
              <a:rPr lang="en-US" dirty="0"/>
              <a:t>SWREDA CONFERENCE</a:t>
            </a:r>
          </a:p>
        </p:txBody>
      </p:sp>
      <p:sp>
        <p:nvSpPr>
          <p:cNvPr id="3" name="Subtitle 2">
            <a:extLst>
              <a:ext uri="{FF2B5EF4-FFF2-40B4-BE49-F238E27FC236}">
                <a16:creationId xmlns:a16="http://schemas.microsoft.com/office/drawing/2014/main" id="{FD247C08-3420-45EC-8CCD-3ADAA91EBF4F}"/>
              </a:ext>
            </a:extLst>
          </p:cNvPr>
          <p:cNvSpPr>
            <a:spLocks noGrp="1"/>
          </p:cNvSpPr>
          <p:nvPr>
            <p:ph type="subTitle" idx="1"/>
          </p:nvPr>
        </p:nvSpPr>
        <p:spPr/>
        <p:txBody>
          <a:bodyPr/>
          <a:lstStyle/>
          <a:p>
            <a:r>
              <a:rPr lang="en-US" dirty="0"/>
              <a:t>Capital region planning commission</a:t>
            </a:r>
          </a:p>
          <a:p>
            <a:r>
              <a:rPr lang="en-US" dirty="0"/>
              <a:t>Baton rouge, la 		july 2017</a:t>
            </a:r>
          </a:p>
        </p:txBody>
      </p:sp>
    </p:spTree>
    <p:extLst>
      <p:ext uri="{BB962C8B-B14F-4D97-AF65-F5344CB8AC3E}">
        <p14:creationId xmlns:p14="http://schemas.microsoft.com/office/powerpoint/2010/main" val="335601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level impacts – no flood insurance</a:t>
            </a:r>
          </a:p>
        </p:txBody>
      </p:sp>
      <p:pic>
        <p:nvPicPr>
          <p:cNvPr id="6" name="Content Placeholder 5"/>
          <p:cNvPicPr>
            <a:picLocks noGrp="1" noChangeAspect="1"/>
          </p:cNvPicPr>
          <p:nvPr>
            <p:ph idx="1"/>
          </p:nvPr>
        </p:nvPicPr>
        <p:blipFill>
          <a:blip r:embed="rId3"/>
          <a:stretch>
            <a:fillRect/>
          </a:stretch>
        </p:blipFill>
        <p:spPr>
          <a:xfrm>
            <a:off x="6195526" y="1851306"/>
            <a:ext cx="5775493" cy="4442080"/>
          </a:xfrm>
          <a:prstGeom prst="rect">
            <a:avLst/>
          </a:prstGeom>
        </p:spPr>
      </p:pic>
      <p:sp>
        <p:nvSpPr>
          <p:cNvPr id="7" name="Rectangle 6"/>
          <p:cNvSpPr/>
          <p:nvPr/>
        </p:nvSpPr>
        <p:spPr>
          <a:xfrm>
            <a:off x="0" y="6403388"/>
            <a:ext cx="9788395" cy="454612"/>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Allocations, Waivers and Alternative Requirements for Grantees Receiving Community Development Block Grant Disaster Recovery Funds in Response to Disasters Occurring in 2016, The Continuing Appropriations Act, 2017 (Public Law 114-223)  Federal Register Docket No. FR-5989-N-01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72539" y="1847362"/>
            <a:ext cx="5990252" cy="4770537"/>
          </a:xfrm>
          <a:prstGeom prst="rect">
            <a:avLst/>
          </a:prstGeom>
          <a:noFill/>
        </p:spPr>
        <p:txBody>
          <a:bodyPr wrap="square" rtlCol="0">
            <a:spAutoFit/>
          </a:bodyPr>
          <a:lstStyle/>
          <a:p>
            <a:r>
              <a:rPr lang="en-US" sz="2600" dirty="0">
                <a:latin typeface="Century Gothic" panose="020B0502020202020204" pitchFamily="34" charset="0"/>
              </a:rPr>
              <a:t>72 percent, or 61,069, owner-occupied households reported no flood insurance</a:t>
            </a:r>
          </a:p>
          <a:p>
            <a:endParaRPr lang="en-US" sz="2600" dirty="0">
              <a:latin typeface="Century Gothic" panose="020B0502020202020204" pitchFamily="34" charset="0"/>
            </a:endParaRPr>
          </a:p>
          <a:p>
            <a:r>
              <a:rPr lang="en-US" sz="2600" dirty="0">
                <a:latin typeface="Century Gothic" panose="020B0502020202020204" pitchFamily="34" charset="0"/>
              </a:rPr>
              <a:t>12,921 impacted renter households were located outside of flood zone</a:t>
            </a:r>
          </a:p>
          <a:p>
            <a:endParaRPr lang="en-US" sz="2600" dirty="0">
              <a:latin typeface="Century Gothic" panose="020B0502020202020204" pitchFamily="34" charset="0"/>
            </a:endParaRPr>
          </a:p>
          <a:p>
            <a:r>
              <a:rPr lang="en-US" sz="2600" dirty="0">
                <a:latin typeface="Century Gothic" panose="020B0502020202020204" pitchFamily="34" charset="0"/>
              </a:rPr>
              <a:t>at least 31 percent (26,783 households) of the owner-occupied households has a member that is 62 or older</a:t>
            </a:r>
          </a:p>
          <a:p>
            <a:endParaRPr lang="en-US" dirty="0"/>
          </a:p>
        </p:txBody>
      </p:sp>
    </p:spTree>
    <p:extLst>
      <p:ext uri="{BB962C8B-B14F-4D97-AF65-F5344CB8AC3E}">
        <p14:creationId xmlns:p14="http://schemas.microsoft.com/office/powerpoint/2010/main" val="106599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5BE2-7CFD-4780-85A8-D34D5619E0F5}"/>
              </a:ext>
            </a:extLst>
          </p:cNvPr>
          <p:cNvSpPr>
            <a:spLocks noGrp="1"/>
          </p:cNvSpPr>
          <p:nvPr>
            <p:ph type="title"/>
          </p:nvPr>
        </p:nvSpPr>
        <p:spPr/>
        <p:txBody>
          <a:bodyPr/>
          <a:lstStyle/>
          <a:p>
            <a:r>
              <a:rPr lang="en-US" dirty="0"/>
              <a:t>State level impacts - Economic</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6791"/>
            <a:ext cx="5120814" cy="4429709"/>
          </a:xfrm>
        </p:spPr>
      </p:pic>
      <p:sp>
        <p:nvSpPr>
          <p:cNvPr id="4" name="Rectangle 3"/>
          <p:cNvSpPr/>
          <p:nvPr/>
        </p:nvSpPr>
        <p:spPr>
          <a:xfrm>
            <a:off x="0" y="6403388"/>
            <a:ext cx="9788395" cy="454612"/>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Allocations, Waivers and Alternative Requirements for Grantees Receiving Community Development Block Grant Disaster Recovery Funds in Response to Disasters Occurring in 2016, The Continuing Appropriations Act, 2017 (Public Law 114-223)  Federal Register Docket No. FR-5989-N-01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001209" y="1963568"/>
            <a:ext cx="6746032" cy="4170372"/>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Century Gothic" panose="020B0502020202020204" pitchFamily="34" charset="0"/>
              </a:rPr>
              <a:t>Approximately 6,000 businesses flooded</a:t>
            </a:r>
          </a:p>
          <a:p>
            <a:pPr marL="171450" indent="-171450">
              <a:buFont typeface="Arial" panose="020B0604020202020204" pitchFamily="34" charset="0"/>
              <a:buChar char="•"/>
            </a:pPr>
            <a:endParaRPr lang="en-US" sz="1000" dirty="0">
              <a:latin typeface="Century Gothic" panose="020B0502020202020204" pitchFamily="34" charset="0"/>
            </a:endParaRPr>
          </a:p>
          <a:p>
            <a:pPr marL="342900" indent="-342900">
              <a:buFont typeface="Arial" panose="020B0604020202020204" pitchFamily="34" charset="0"/>
              <a:buChar char="•"/>
            </a:pPr>
            <a:r>
              <a:rPr lang="en-US" sz="2500" dirty="0">
                <a:latin typeface="Century Gothic" panose="020B0502020202020204" pitchFamily="34" charset="0"/>
              </a:rPr>
              <a:t>22,000 businesses referred to SBA for recovery assistance</a:t>
            </a:r>
          </a:p>
          <a:p>
            <a:pPr marL="171450" indent="-171450">
              <a:buFont typeface="Arial" panose="020B0604020202020204" pitchFamily="34" charset="0"/>
              <a:buChar char="•"/>
            </a:pPr>
            <a:endParaRPr lang="en-US" sz="1000" dirty="0">
              <a:latin typeface="Century Gothic" panose="020B0502020202020204" pitchFamily="34" charset="0"/>
            </a:endParaRPr>
          </a:p>
          <a:p>
            <a:pPr marL="342900" indent="-342900">
              <a:buFont typeface="Arial" panose="020B0604020202020204" pitchFamily="34" charset="0"/>
              <a:buChar char="•"/>
            </a:pPr>
            <a:r>
              <a:rPr lang="en-US" sz="2500" dirty="0">
                <a:latin typeface="Century Gothic" panose="020B0502020202020204" pitchFamily="34" charset="0"/>
              </a:rPr>
              <a:t>A disruption of 14 % of the workforce occurred at the peak of the flooding event</a:t>
            </a:r>
          </a:p>
          <a:p>
            <a:pPr marL="171450" indent="-171450">
              <a:buFont typeface="Arial" panose="020B0604020202020204" pitchFamily="34" charset="0"/>
              <a:buChar char="•"/>
            </a:pPr>
            <a:endParaRPr lang="en-US" sz="1000" dirty="0">
              <a:latin typeface="Century Gothic" panose="020B0502020202020204" pitchFamily="34" charset="0"/>
            </a:endParaRPr>
          </a:p>
          <a:p>
            <a:pPr marL="342900" lvl="0" indent="-342900">
              <a:buFont typeface="Arial" panose="020B0604020202020204" pitchFamily="34" charset="0"/>
              <a:buChar char="•"/>
            </a:pPr>
            <a:r>
              <a:rPr lang="en-US" sz="2500" dirty="0">
                <a:latin typeface="Century Gothic" panose="020B0502020202020204" pitchFamily="34" charset="0"/>
              </a:rPr>
              <a:t>Total of $1.4 billion in inventory damaged by DR-4277 flooding</a:t>
            </a:r>
          </a:p>
          <a:p>
            <a:pPr marL="171450" lvl="0" indent="-171450">
              <a:buFont typeface="Arial" panose="020B0604020202020204" pitchFamily="34" charset="0"/>
              <a:buChar char="•"/>
            </a:pPr>
            <a:endParaRPr lang="en-US" sz="1000" dirty="0">
              <a:latin typeface="Century Gothic" panose="020B0502020202020204" pitchFamily="34" charset="0"/>
            </a:endParaRPr>
          </a:p>
          <a:p>
            <a:pPr marL="342900" lvl="0" indent="-342900">
              <a:buFont typeface="Arial" panose="020B0604020202020204" pitchFamily="34" charset="0"/>
              <a:buChar char="•"/>
            </a:pPr>
            <a:r>
              <a:rPr lang="en-US" sz="2500" dirty="0">
                <a:latin typeface="Century Gothic" panose="020B0502020202020204" pitchFamily="34" charset="0"/>
              </a:rPr>
              <a:t>Agricultural losses of over $110 million</a:t>
            </a:r>
          </a:p>
        </p:txBody>
      </p:sp>
    </p:spTree>
    <p:extLst>
      <p:ext uri="{BB962C8B-B14F-4D97-AF65-F5344CB8AC3E}">
        <p14:creationId xmlns:p14="http://schemas.microsoft.com/office/powerpoint/2010/main" val="209651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housing impacts</a:t>
            </a:r>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5360" y="1882140"/>
            <a:ext cx="10072003" cy="4324215"/>
          </a:xfrm>
          <a:prstGeom prst="rect">
            <a:avLst/>
          </a:prstGeom>
        </p:spPr>
      </p:pic>
      <p:sp>
        <p:nvSpPr>
          <p:cNvPr id="3" name="Content Placeholder 2"/>
          <p:cNvSpPr>
            <a:spLocks noGrp="1"/>
          </p:cNvSpPr>
          <p:nvPr>
            <p:ph idx="1"/>
          </p:nvPr>
        </p:nvSpPr>
        <p:spPr>
          <a:xfrm>
            <a:off x="1165860" y="2074334"/>
            <a:ext cx="9692639" cy="4387426"/>
          </a:xfrm>
        </p:spPr>
        <p:txBody>
          <a:bodyPr>
            <a:normAutofit fontScale="77500" lnSpcReduction="20000"/>
          </a:bodyPr>
          <a:lstStyle/>
          <a:p>
            <a:r>
              <a:rPr lang="en-US" sz="3800" b="1" dirty="0">
                <a:latin typeface="Century Gothic" panose="020B0502020202020204" pitchFamily="34" charset="0"/>
              </a:rPr>
              <a:t>In the 9-parish Baton Rouge Area Chamber geography (approx. 1,000 square miles):</a:t>
            </a:r>
          </a:p>
          <a:p>
            <a:endParaRPr lang="en-US" sz="1800" b="1" dirty="0">
              <a:latin typeface="Century Gothic" panose="020B0502020202020204" pitchFamily="34" charset="0"/>
            </a:endParaRPr>
          </a:p>
          <a:p>
            <a:pPr lvl="1">
              <a:buFont typeface="Wingdings" panose="05000000000000000000" pitchFamily="2" charset="2"/>
              <a:buChar char="Ø"/>
            </a:pPr>
            <a:r>
              <a:rPr lang="en-US" sz="3800" b="1" dirty="0">
                <a:latin typeface="Century Gothic" panose="020B0502020202020204" pitchFamily="34" charset="0"/>
              </a:rPr>
              <a:t>359,619 Baton Rouge MSA residents live in areas identified flooded.</a:t>
            </a:r>
          </a:p>
          <a:p>
            <a:pPr lvl="1">
              <a:buFont typeface="Wingdings" panose="05000000000000000000" pitchFamily="2" charset="2"/>
              <a:buChar char="Ø"/>
            </a:pPr>
            <a:endParaRPr lang="en-US" sz="3800" b="1" dirty="0">
              <a:latin typeface="Century Gothic" panose="020B0502020202020204" pitchFamily="34" charset="0"/>
            </a:endParaRPr>
          </a:p>
          <a:p>
            <a:pPr lvl="1">
              <a:buFont typeface="Wingdings" panose="05000000000000000000" pitchFamily="2" charset="2"/>
              <a:buChar char="Ø"/>
            </a:pPr>
            <a:r>
              <a:rPr lang="en-US" sz="3800" b="1" dirty="0">
                <a:latin typeface="Century Gothic" panose="020B0502020202020204" pitchFamily="34" charset="0"/>
              </a:rPr>
              <a:t>The estimated total value of those homes located in areas identified as flooded is $30.4 billion. </a:t>
            </a:r>
          </a:p>
          <a:p>
            <a:pPr lvl="1">
              <a:buFont typeface="Wingdings" panose="05000000000000000000" pitchFamily="2" charset="2"/>
              <a:buChar char="Ø"/>
            </a:pPr>
            <a:endParaRPr lang="en-US" sz="3800" b="1" dirty="0">
              <a:latin typeface="Century Gothic" panose="020B0502020202020204" pitchFamily="34" charset="0"/>
            </a:endParaRPr>
          </a:p>
          <a:p>
            <a:pPr lvl="1">
              <a:buFont typeface="Wingdings" panose="05000000000000000000" pitchFamily="2" charset="2"/>
              <a:buChar char="Ø"/>
            </a:pPr>
            <a:r>
              <a:rPr lang="en-US" sz="3800" b="1" dirty="0">
                <a:latin typeface="Century Gothic" panose="020B0502020202020204" pitchFamily="34" charset="0"/>
              </a:rPr>
              <a:t>60.8% of the homes in flood areas were owner-occupied, 28.5% were renters; 8.1% were vacant.</a:t>
            </a:r>
          </a:p>
          <a:p>
            <a:endParaRPr lang="en-US" dirty="0"/>
          </a:p>
        </p:txBody>
      </p:sp>
    </p:spTree>
    <p:extLst>
      <p:ext uri="{BB962C8B-B14F-4D97-AF65-F5344CB8AC3E}">
        <p14:creationId xmlns:p14="http://schemas.microsoft.com/office/powerpoint/2010/main" val="310969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1756-29E5-4611-BB8B-CD4C20E3CB72}"/>
              </a:ext>
            </a:extLst>
          </p:cNvPr>
          <p:cNvSpPr>
            <a:spLocks noGrp="1"/>
          </p:cNvSpPr>
          <p:nvPr>
            <p:ph type="title"/>
          </p:nvPr>
        </p:nvSpPr>
        <p:spPr/>
        <p:txBody>
          <a:bodyPr/>
          <a:lstStyle/>
          <a:p>
            <a:r>
              <a:rPr lang="en-US" dirty="0"/>
              <a:t>CRPC regional impacts</a:t>
            </a:r>
          </a:p>
        </p:txBody>
      </p:sp>
      <p:sp>
        <p:nvSpPr>
          <p:cNvPr id="3" name="Content Placeholder 2">
            <a:extLst>
              <a:ext uri="{FF2B5EF4-FFF2-40B4-BE49-F238E27FC236}">
                <a16:creationId xmlns:a16="http://schemas.microsoft.com/office/drawing/2014/main" id="{6EF62FC6-BCE4-4434-A564-AA7F11013882}"/>
              </a:ext>
            </a:extLst>
          </p:cNvPr>
          <p:cNvSpPr>
            <a:spLocks noGrp="1"/>
          </p:cNvSpPr>
          <p:nvPr>
            <p:ph idx="1"/>
          </p:nvPr>
        </p:nvSpPr>
        <p:spPr>
          <a:xfrm>
            <a:off x="6394973" y="2051025"/>
            <a:ext cx="5394960" cy="4334086"/>
          </a:xfrm>
        </p:spPr>
        <p:txBody>
          <a:bodyPr>
            <a:noAutofit/>
          </a:bodyPr>
          <a:lstStyle/>
          <a:p>
            <a:r>
              <a:rPr lang="en-US" sz="2600" dirty="0">
                <a:latin typeface="Century Gothic" panose="020B0502020202020204" pitchFamily="34" charset="0"/>
              </a:rPr>
              <a:t>Across the 11-parish CRPC region 117,593 applications were made for FEMA Individual Assistance</a:t>
            </a:r>
          </a:p>
          <a:p>
            <a:r>
              <a:rPr lang="en-US" sz="2600" dirty="0">
                <a:latin typeface="Century Gothic" panose="020B0502020202020204" pitchFamily="34" charset="0"/>
              </a:rPr>
              <a:t>34.8% of businesses in the Capital Region employ 32.8% of area workers.</a:t>
            </a:r>
          </a:p>
          <a:p>
            <a:r>
              <a:rPr lang="en-US" sz="2600" dirty="0">
                <a:latin typeface="Century Gothic" panose="020B0502020202020204" pitchFamily="34" charset="0"/>
              </a:rPr>
              <a:t>60 % of businesses in Livingston, 19% in Ascension and 15 % in East Baton Rouge experienced flooding.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44" r="6944"/>
          <a:stretch/>
        </p:blipFill>
        <p:spPr>
          <a:xfrm>
            <a:off x="-335482" y="1876214"/>
            <a:ext cx="6530542" cy="4369640"/>
          </a:xfrm>
          <a:prstGeom prst="rect">
            <a:avLst/>
          </a:prstGeom>
          <a:ln>
            <a:noFill/>
          </a:ln>
        </p:spPr>
      </p:pic>
    </p:spTree>
    <p:extLst>
      <p:ext uri="{BB962C8B-B14F-4D97-AF65-F5344CB8AC3E}">
        <p14:creationId xmlns:p14="http://schemas.microsoft.com/office/powerpoint/2010/main" val="129500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6FC-9E6A-43FC-9486-D47D561E297F}"/>
              </a:ext>
            </a:extLst>
          </p:cNvPr>
          <p:cNvSpPr>
            <a:spLocks noGrp="1"/>
          </p:cNvSpPr>
          <p:nvPr>
            <p:ph type="title"/>
          </p:nvPr>
        </p:nvSpPr>
        <p:spPr/>
        <p:txBody>
          <a:bodyPr/>
          <a:lstStyle/>
          <a:p>
            <a:r>
              <a:rPr lang="en-US" dirty="0"/>
              <a:t>How did CRPC address resilience in CEDS</a:t>
            </a:r>
          </a:p>
        </p:txBody>
      </p:sp>
      <p:sp>
        <p:nvSpPr>
          <p:cNvPr id="3" name="Content Placeholder 2">
            <a:extLst>
              <a:ext uri="{FF2B5EF4-FFF2-40B4-BE49-F238E27FC236}">
                <a16:creationId xmlns:a16="http://schemas.microsoft.com/office/drawing/2014/main" id="{C15E044F-83CF-422B-AE0B-7EC209121C9C}"/>
              </a:ext>
            </a:extLst>
          </p:cNvPr>
          <p:cNvSpPr>
            <a:spLocks noGrp="1"/>
          </p:cNvSpPr>
          <p:nvPr>
            <p:ph idx="1"/>
          </p:nvPr>
        </p:nvSpPr>
        <p:spPr>
          <a:xfrm>
            <a:off x="250521" y="1845734"/>
            <a:ext cx="8493042" cy="1943389"/>
          </a:xfrm>
        </p:spPr>
        <p:txBody>
          <a:bodyPr>
            <a:noAutofit/>
          </a:bodyPr>
          <a:lstStyle/>
          <a:p>
            <a:r>
              <a:rPr lang="en-US" sz="2500" dirty="0">
                <a:latin typeface="Century Gothic" panose="020B0502020202020204" pitchFamily="34" charset="0"/>
              </a:rPr>
              <a:t>2014 CEDS updated with new resilience requirements</a:t>
            </a:r>
          </a:p>
          <a:p>
            <a:r>
              <a:rPr lang="en-US" sz="2500" b="1" u="sng" dirty="0">
                <a:latin typeface="Century Gothic" panose="020B0502020202020204" pitchFamily="34" charset="0"/>
              </a:rPr>
              <a:t>Goal:</a:t>
            </a:r>
            <a:r>
              <a:rPr lang="en-US" sz="2500" b="1" dirty="0">
                <a:latin typeface="Century Gothic" panose="020B0502020202020204" pitchFamily="34" charset="0"/>
              </a:rPr>
              <a:t> </a:t>
            </a:r>
            <a:r>
              <a:rPr lang="en-US" sz="2500" dirty="0">
                <a:latin typeface="Century Gothic" panose="020B0502020202020204" pitchFamily="34" charset="0"/>
              </a:rPr>
              <a:t>Work to improve and participate in regional hazard mitigation and emergency preparedness plans and coordinating functions for local and regional economic recovery support.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039" y="2330048"/>
            <a:ext cx="2918149" cy="2918149"/>
          </a:xfrm>
          <a:prstGeom prst="rect">
            <a:avLst/>
          </a:prstGeom>
        </p:spPr>
      </p:pic>
      <p:sp>
        <p:nvSpPr>
          <p:cNvPr id="5" name="TextBox 4"/>
          <p:cNvSpPr txBox="1"/>
          <p:nvPr/>
        </p:nvSpPr>
        <p:spPr>
          <a:xfrm>
            <a:off x="513567" y="3897497"/>
            <a:ext cx="8630433" cy="233910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 Build regional and local capacity to respond to natural disasters, strengthen land use and transportation planning </a:t>
            </a:r>
          </a:p>
          <a:p>
            <a:pPr marL="342900" indent="-342900">
              <a:buFont typeface="Arial" panose="020B0604020202020204" pitchFamily="34" charset="0"/>
              <a:buChar char="•"/>
            </a:pPr>
            <a:endParaRPr lang="en-US" sz="8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Coordinate educational efforts and training with local development districts and other partners in resiliency </a:t>
            </a:r>
          </a:p>
          <a:p>
            <a:endParaRPr lang="en-US" dirty="0"/>
          </a:p>
        </p:txBody>
      </p:sp>
    </p:spTree>
    <p:extLst>
      <p:ext uri="{BB962C8B-B14F-4D97-AF65-F5344CB8AC3E}">
        <p14:creationId xmlns:p14="http://schemas.microsoft.com/office/powerpoint/2010/main" val="369272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0BA5-6F55-4031-96E7-3EBAE59D3E2D}"/>
              </a:ext>
            </a:extLst>
          </p:cNvPr>
          <p:cNvSpPr>
            <a:spLocks noGrp="1"/>
          </p:cNvSpPr>
          <p:nvPr>
            <p:ph type="title"/>
          </p:nvPr>
        </p:nvSpPr>
        <p:spPr/>
        <p:txBody>
          <a:bodyPr/>
          <a:lstStyle/>
          <a:p>
            <a:r>
              <a:rPr lang="en-US" dirty="0"/>
              <a:t>Regional resiliency in practice</a:t>
            </a:r>
          </a:p>
        </p:txBody>
      </p:sp>
      <p:sp>
        <p:nvSpPr>
          <p:cNvPr id="3" name="Content Placeholder 2">
            <a:extLst>
              <a:ext uri="{FF2B5EF4-FFF2-40B4-BE49-F238E27FC236}">
                <a16:creationId xmlns:a16="http://schemas.microsoft.com/office/drawing/2014/main" id="{174C795F-E3E4-429C-BFB2-2BB8E2A7993B}"/>
              </a:ext>
            </a:extLst>
          </p:cNvPr>
          <p:cNvSpPr>
            <a:spLocks noGrp="1"/>
          </p:cNvSpPr>
          <p:nvPr>
            <p:ph idx="1"/>
          </p:nvPr>
        </p:nvSpPr>
        <p:spPr>
          <a:xfrm>
            <a:off x="990600" y="1945897"/>
            <a:ext cx="5676900" cy="4874419"/>
          </a:xfrm>
        </p:spPr>
        <p:txBody>
          <a:bodyPr>
            <a:noAutofit/>
          </a:bodyPr>
          <a:lstStyle/>
          <a:p>
            <a:r>
              <a:rPr lang="en-US" sz="2800" b="1" dirty="0">
                <a:latin typeface="Century Gothic" panose="020B0502020202020204" pitchFamily="34" charset="0"/>
              </a:rPr>
              <a:t>Regional leaders who cross governmental and functional boundaries</a:t>
            </a:r>
          </a:p>
          <a:p>
            <a:r>
              <a:rPr lang="en-US" sz="2400" dirty="0">
                <a:latin typeface="Century Gothic" panose="020B0502020202020204" pitchFamily="34" charset="0"/>
              </a:rPr>
              <a:t>Partnered with Acadiana PC to bring local issues to FEMA and State</a:t>
            </a:r>
          </a:p>
          <a:p>
            <a:r>
              <a:rPr lang="en-US" sz="2400" dirty="0">
                <a:latin typeface="Century Gothic" panose="020B0502020202020204" pitchFamily="34" charset="0"/>
              </a:rPr>
              <a:t>Assisted in the development and hosting of a Resiliency Symposium – partnership with state and federal agencies</a:t>
            </a:r>
          </a:p>
          <a:p>
            <a:r>
              <a:rPr lang="en-US" sz="2400" dirty="0">
                <a:latin typeface="Century Gothic" panose="020B0502020202020204" pitchFamily="34" charset="0"/>
              </a:rPr>
              <a:t>Coordinated with SCPDC to bring recovery-related RLF to the region</a:t>
            </a:r>
          </a:p>
          <a:p>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6E97DEE4-0482-46D9-95FE-78A8555EA12F}"/>
              </a:ext>
            </a:extLst>
          </p:cNvPr>
          <p:cNvSpPr txBox="1"/>
          <p:nvPr/>
        </p:nvSpPr>
        <p:spPr>
          <a:xfrm>
            <a:off x="4533900" y="6450985"/>
            <a:ext cx="7808087" cy="369332"/>
          </a:xfrm>
          <a:prstGeom prst="rect">
            <a:avLst/>
          </a:prstGeom>
          <a:noFill/>
        </p:spPr>
        <p:txBody>
          <a:bodyPr wrap="square" rtlCol="0">
            <a:spAutoFit/>
          </a:bodyPr>
          <a:lstStyle/>
          <a:p>
            <a:r>
              <a:rPr lang="en-US" b="1" dirty="0"/>
              <a:t>NADO:  Planning for a More Resilient Future: A Guide to Regional Approaches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434" y="1945898"/>
            <a:ext cx="4805426" cy="4505087"/>
          </a:xfrm>
          <a:prstGeom prst="rect">
            <a:avLst/>
          </a:prstGeom>
        </p:spPr>
      </p:pic>
    </p:spTree>
    <p:extLst>
      <p:ext uri="{BB962C8B-B14F-4D97-AF65-F5344CB8AC3E}">
        <p14:creationId xmlns:p14="http://schemas.microsoft.com/office/powerpoint/2010/main" val="88451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resiliency in practice</a:t>
            </a:r>
          </a:p>
        </p:txBody>
      </p:sp>
      <p:sp>
        <p:nvSpPr>
          <p:cNvPr id="3" name="Content Placeholder 2"/>
          <p:cNvSpPr>
            <a:spLocks noGrp="1"/>
          </p:cNvSpPr>
          <p:nvPr>
            <p:ph idx="1"/>
          </p:nvPr>
        </p:nvSpPr>
        <p:spPr>
          <a:xfrm>
            <a:off x="331470" y="1975274"/>
            <a:ext cx="11590020" cy="4318846"/>
          </a:xfrm>
        </p:spPr>
        <p:txBody>
          <a:bodyPr>
            <a:normAutofit lnSpcReduction="10000"/>
          </a:bodyPr>
          <a:lstStyle/>
          <a:p>
            <a:r>
              <a:rPr lang="en-US" sz="2400" b="1" dirty="0">
                <a:latin typeface="Century Gothic" panose="020B0502020202020204" pitchFamily="34" charset="0"/>
              </a:rPr>
              <a:t>Strong networks and deep knowledge of federal funding opportunities</a:t>
            </a:r>
          </a:p>
          <a:p>
            <a:r>
              <a:rPr lang="en-US" sz="2400" dirty="0">
                <a:latin typeface="Century Gothic" panose="020B0502020202020204" pitchFamily="34" charset="0"/>
              </a:rPr>
              <a:t>Arranged tours with federal partners to meet with community leaders, economic leaders and elected officials to express recovery needs.</a:t>
            </a:r>
          </a:p>
          <a:p>
            <a:endParaRPr lang="en-US" sz="2400" b="1" dirty="0">
              <a:latin typeface="Century Gothic" panose="020B0502020202020204" pitchFamily="34" charset="0"/>
            </a:endParaRPr>
          </a:p>
          <a:p>
            <a:r>
              <a:rPr lang="en-US" sz="2400" b="1" dirty="0">
                <a:latin typeface="Century Gothic" panose="020B0502020202020204" pitchFamily="34" charset="0"/>
              </a:rPr>
              <a:t>Coordinators and Managers of external funding streams</a:t>
            </a:r>
          </a:p>
          <a:p>
            <a:r>
              <a:rPr lang="en-US" sz="2400" dirty="0">
                <a:latin typeface="Century Gothic" panose="020B0502020202020204" pitchFamily="34" charset="0"/>
              </a:rPr>
              <a:t>Worked with FEMA - CPCB prioritize planning efforts in region to leverage opportunities for local communities.</a:t>
            </a:r>
          </a:p>
          <a:p>
            <a:endParaRPr lang="en-US" sz="400" dirty="0">
              <a:latin typeface="Century Gothic" panose="020B0502020202020204" pitchFamily="34" charset="0"/>
            </a:endParaRPr>
          </a:p>
          <a:p>
            <a:pPr lvl="1">
              <a:buFont typeface="Wingdings" panose="05000000000000000000" pitchFamily="2" charset="2"/>
              <a:buChar char="Ø"/>
            </a:pPr>
            <a:r>
              <a:rPr lang="en-US" sz="2400" dirty="0">
                <a:latin typeface="Century Gothic" panose="020B0502020202020204" pitchFamily="34" charset="0"/>
              </a:rPr>
              <a:t>EPA building blocks on green infrastructure – Denham Springs</a:t>
            </a:r>
          </a:p>
          <a:p>
            <a:pPr lvl="1">
              <a:buFont typeface="Wingdings" panose="05000000000000000000" pitchFamily="2" charset="2"/>
              <a:buChar char="Ø"/>
            </a:pPr>
            <a:endParaRPr lang="en-US" sz="2400" dirty="0">
              <a:latin typeface="Century Gothic" panose="020B0502020202020204" pitchFamily="34" charset="0"/>
            </a:endParaRPr>
          </a:p>
          <a:p>
            <a:pPr lvl="1">
              <a:buFont typeface="Wingdings" panose="05000000000000000000" pitchFamily="2" charset="2"/>
              <a:buChar char="Ø"/>
            </a:pPr>
            <a:r>
              <a:rPr lang="en-US" sz="2400" dirty="0">
                <a:latin typeface="Century Gothic" panose="020B0502020202020204" pitchFamily="34" charset="0"/>
              </a:rPr>
              <a:t>National Renewable Energy Lab – Baker</a:t>
            </a:r>
          </a:p>
          <a:p>
            <a:endParaRPr lang="en-US" dirty="0">
              <a:latin typeface="Century Gothic" panose="020B0502020202020204" pitchFamily="34" charset="0"/>
            </a:endParaRPr>
          </a:p>
          <a:p>
            <a:endParaRPr lang="en-US" dirty="0"/>
          </a:p>
        </p:txBody>
      </p:sp>
      <p:sp>
        <p:nvSpPr>
          <p:cNvPr id="4" name="TextBox 3"/>
          <p:cNvSpPr txBox="1"/>
          <p:nvPr/>
        </p:nvSpPr>
        <p:spPr>
          <a:xfrm>
            <a:off x="4671060" y="6414162"/>
            <a:ext cx="7520940" cy="369332"/>
          </a:xfrm>
          <a:prstGeom prst="rect">
            <a:avLst/>
          </a:prstGeom>
          <a:noFill/>
        </p:spPr>
        <p:txBody>
          <a:bodyPr wrap="square" rtlCol="0">
            <a:spAutoFit/>
          </a:bodyPr>
          <a:lstStyle/>
          <a:p>
            <a:pPr lvl="0"/>
            <a:r>
              <a:rPr lang="en-US" b="1" dirty="0">
                <a:solidFill>
                  <a:prstClr val="black"/>
                </a:solidFill>
              </a:rPr>
              <a:t>NADO:  Planning for a More Resilient Future: A Guide to Regional Approaches</a:t>
            </a:r>
            <a:endParaRPr lang="en-US" dirty="0">
              <a:solidFill>
                <a:prstClr val="black"/>
              </a:solidFill>
            </a:endParaRPr>
          </a:p>
        </p:txBody>
      </p:sp>
    </p:spTree>
    <p:extLst>
      <p:ext uri="{BB962C8B-B14F-4D97-AF65-F5344CB8AC3E}">
        <p14:creationId xmlns:p14="http://schemas.microsoft.com/office/powerpoint/2010/main" val="395867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7A20-8710-49F3-8EEE-E39044A4AAE7}"/>
              </a:ext>
            </a:extLst>
          </p:cNvPr>
          <p:cNvSpPr>
            <a:spLocks noGrp="1"/>
          </p:cNvSpPr>
          <p:nvPr>
            <p:ph type="title"/>
          </p:nvPr>
        </p:nvSpPr>
        <p:spPr/>
        <p:txBody>
          <a:bodyPr/>
          <a:lstStyle/>
          <a:p>
            <a:r>
              <a:rPr lang="en-US" dirty="0"/>
              <a:t>Regional resiliency in practice</a:t>
            </a: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80060" y="2150017"/>
            <a:ext cx="11292840" cy="3566160"/>
          </a:xfrm>
          <a:prstGeom prst="rect">
            <a:avLst/>
          </a:prstGeom>
        </p:spPr>
      </p:pic>
      <p:sp>
        <p:nvSpPr>
          <p:cNvPr id="3" name="Content Placeholder 2">
            <a:extLst>
              <a:ext uri="{FF2B5EF4-FFF2-40B4-BE49-F238E27FC236}">
                <a16:creationId xmlns:a16="http://schemas.microsoft.com/office/drawing/2014/main" id="{FD3B73DF-DB36-4640-BA88-B552BC49325E}"/>
              </a:ext>
            </a:extLst>
          </p:cNvPr>
          <p:cNvSpPr>
            <a:spLocks noGrp="1"/>
          </p:cNvSpPr>
          <p:nvPr>
            <p:ph idx="1"/>
          </p:nvPr>
        </p:nvSpPr>
        <p:spPr>
          <a:xfrm>
            <a:off x="636270" y="2383366"/>
            <a:ext cx="10980420" cy="2642446"/>
          </a:xfrm>
        </p:spPr>
        <p:txBody>
          <a:bodyPr>
            <a:noAutofit/>
          </a:bodyPr>
          <a:lstStyle/>
          <a:p>
            <a:r>
              <a:rPr lang="en-US" sz="2800" b="1" dirty="0">
                <a:latin typeface="Century Gothic" panose="020B0502020202020204" pitchFamily="34" charset="0"/>
              </a:rPr>
              <a:t>As Planners</a:t>
            </a:r>
          </a:p>
          <a:p>
            <a:r>
              <a:rPr lang="en-US" sz="2400" dirty="0">
                <a:latin typeface="Century Gothic" panose="020B0502020202020204" pitchFamily="34" charset="0"/>
              </a:rPr>
              <a:t>Transit planning 	    Disaster data mapping       	General community and land use planning  	Regional Disaster Recovery Managers</a:t>
            </a:r>
          </a:p>
          <a:p>
            <a:pPr marL="0" indent="0">
              <a:buNone/>
            </a:pPr>
            <a:r>
              <a:rPr lang="en-US" sz="2400" dirty="0">
                <a:latin typeface="Century Gothic" panose="020B0502020202020204" pitchFamily="34" charset="0"/>
              </a:rPr>
              <a:t> </a:t>
            </a:r>
            <a:r>
              <a:rPr lang="en-US" sz="2800" b="1" dirty="0">
                <a:latin typeface="Century Gothic" panose="020B0502020202020204" pitchFamily="34" charset="0"/>
              </a:rPr>
              <a:t>As communicators</a:t>
            </a:r>
          </a:p>
          <a:p>
            <a:r>
              <a:rPr lang="en-US" sz="2400" dirty="0">
                <a:latin typeface="Century Gothic" panose="020B0502020202020204" pitchFamily="34" charset="0"/>
              </a:rPr>
              <a:t>Trusted agents in communities and can leverage existing relationships.  Denham Springs and Baker recovery planning efforts.</a:t>
            </a:r>
          </a:p>
        </p:txBody>
      </p:sp>
      <p:sp>
        <p:nvSpPr>
          <p:cNvPr id="4" name="TextBox 3"/>
          <p:cNvSpPr txBox="1"/>
          <p:nvPr/>
        </p:nvSpPr>
        <p:spPr>
          <a:xfrm>
            <a:off x="4419600" y="6406542"/>
            <a:ext cx="7520940" cy="369332"/>
          </a:xfrm>
          <a:prstGeom prst="rect">
            <a:avLst/>
          </a:prstGeom>
          <a:noFill/>
        </p:spPr>
        <p:txBody>
          <a:bodyPr wrap="square" rtlCol="0">
            <a:spAutoFit/>
          </a:bodyPr>
          <a:lstStyle/>
          <a:p>
            <a:pPr lvl="0"/>
            <a:r>
              <a:rPr lang="en-US" b="1" dirty="0">
                <a:solidFill>
                  <a:prstClr val="black"/>
                </a:solidFill>
              </a:rPr>
              <a:t>NADO:  Planning for a More Resilient Future: A Guide to Regional Approaches</a:t>
            </a:r>
            <a:endParaRPr lang="en-US" dirty="0">
              <a:solidFill>
                <a:prstClr val="black"/>
              </a:solidFill>
            </a:endParaRPr>
          </a:p>
        </p:txBody>
      </p:sp>
      <p:sp>
        <p:nvSpPr>
          <p:cNvPr id="6" name="Oval 5"/>
          <p:cNvSpPr/>
          <p:nvPr/>
        </p:nvSpPr>
        <p:spPr>
          <a:xfrm>
            <a:off x="3187740" y="3039423"/>
            <a:ext cx="312420" cy="2514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Oval 6"/>
          <p:cNvSpPr/>
          <p:nvPr/>
        </p:nvSpPr>
        <p:spPr>
          <a:xfrm>
            <a:off x="7402215" y="3039423"/>
            <a:ext cx="312420" cy="2514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Oval 7"/>
          <p:cNvSpPr/>
          <p:nvPr/>
        </p:nvSpPr>
        <p:spPr>
          <a:xfrm>
            <a:off x="3638550" y="3366346"/>
            <a:ext cx="312420" cy="2514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210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56D6-07FF-426B-9DA3-3AF9A9594372}"/>
              </a:ext>
            </a:extLst>
          </p:cNvPr>
          <p:cNvSpPr>
            <a:spLocks noGrp="1"/>
          </p:cNvSpPr>
          <p:nvPr>
            <p:ph type="title"/>
          </p:nvPr>
        </p:nvSpPr>
        <p:spPr/>
        <p:txBody>
          <a:bodyPr/>
          <a:lstStyle/>
          <a:p>
            <a:r>
              <a:rPr lang="en-US" dirty="0"/>
              <a:t>Regional resiliency in practice</a:t>
            </a:r>
          </a:p>
        </p:txBody>
      </p:sp>
      <p:sp>
        <p:nvSpPr>
          <p:cNvPr id="3" name="Content Placeholder 2">
            <a:extLst>
              <a:ext uri="{FF2B5EF4-FFF2-40B4-BE49-F238E27FC236}">
                <a16:creationId xmlns:a16="http://schemas.microsoft.com/office/drawing/2014/main" id="{DE6B37FB-5A3C-4EE4-B2EB-D35455BD6BEC}"/>
              </a:ext>
            </a:extLst>
          </p:cNvPr>
          <p:cNvSpPr>
            <a:spLocks noGrp="1"/>
          </p:cNvSpPr>
          <p:nvPr>
            <p:ph idx="1"/>
          </p:nvPr>
        </p:nvSpPr>
        <p:spPr>
          <a:xfrm>
            <a:off x="6804660" y="1845734"/>
            <a:ext cx="4884420" cy="4196926"/>
          </a:xfrm>
        </p:spPr>
        <p:txBody>
          <a:bodyPr>
            <a:noAutofit/>
          </a:bodyPr>
          <a:lstStyle/>
          <a:p>
            <a:r>
              <a:rPr lang="en-US" sz="2400" b="1" dirty="0">
                <a:latin typeface="Century Gothic" panose="020B0502020202020204" pitchFamily="34" charset="0"/>
              </a:rPr>
              <a:t>As Networkers</a:t>
            </a:r>
          </a:p>
          <a:p>
            <a:r>
              <a:rPr lang="en-US" sz="2400" dirty="0">
                <a:latin typeface="Century Gothic" panose="020B0502020202020204" pitchFamily="34" charset="0"/>
              </a:rPr>
              <a:t>Acadiana – CRPC partnership</a:t>
            </a:r>
          </a:p>
          <a:p>
            <a:r>
              <a:rPr lang="en-US" sz="2400" dirty="0">
                <a:latin typeface="Century Gothic" panose="020B0502020202020204" pitchFamily="34" charset="0"/>
              </a:rPr>
              <a:t>Worked with Livingston Econ. Dev. Council to identify business recovery needs - led to EDA funding</a:t>
            </a:r>
          </a:p>
          <a:p>
            <a:endParaRPr lang="en-US" sz="2400" b="1" dirty="0">
              <a:latin typeface="Century Gothic" panose="020B0502020202020204" pitchFamily="34" charset="0"/>
            </a:endParaRPr>
          </a:p>
          <a:p>
            <a:r>
              <a:rPr lang="en-US" sz="2400" b="1" dirty="0">
                <a:latin typeface="Century Gothic" panose="020B0502020202020204" pitchFamily="34" charset="0"/>
              </a:rPr>
              <a:t>As Conveners</a:t>
            </a:r>
          </a:p>
          <a:p>
            <a:r>
              <a:rPr lang="en-US" sz="2400" dirty="0">
                <a:latin typeface="Century Gothic" panose="020B0502020202020204" pitchFamily="34" charset="0"/>
              </a:rPr>
              <a:t>Watershed planning</a:t>
            </a:r>
          </a:p>
        </p:txBody>
      </p:sp>
      <p:sp>
        <p:nvSpPr>
          <p:cNvPr id="4" name="TextBox 3"/>
          <p:cNvSpPr txBox="1"/>
          <p:nvPr/>
        </p:nvSpPr>
        <p:spPr>
          <a:xfrm>
            <a:off x="4671060" y="6404848"/>
            <a:ext cx="7520940" cy="369332"/>
          </a:xfrm>
          <a:prstGeom prst="rect">
            <a:avLst/>
          </a:prstGeom>
          <a:noFill/>
        </p:spPr>
        <p:txBody>
          <a:bodyPr wrap="square" rtlCol="0">
            <a:spAutoFit/>
          </a:bodyPr>
          <a:lstStyle/>
          <a:p>
            <a:pPr lvl="0"/>
            <a:r>
              <a:rPr lang="en-US" b="1" dirty="0">
                <a:solidFill>
                  <a:prstClr val="black"/>
                </a:solidFill>
              </a:rPr>
              <a:t>NADO:  Planning for a More Resilient Future: A Guide to Regional Approaches</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30" y="1827014"/>
            <a:ext cx="6182510" cy="4488180"/>
          </a:xfrm>
          <a:prstGeom prst="rect">
            <a:avLst/>
          </a:prstGeom>
        </p:spPr>
      </p:pic>
    </p:spTree>
    <p:extLst>
      <p:ext uri="{BB962C8B-B14F-4D97-AF65-F5344CB8AC3E}">
        <p14:creationId xmlns:p14="http://schemas.microsoft.com/office/powerpoint/2010/main" val="2727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56D6-07FF-426B-9DA3-3AF9A9594372}"/>
              </a:ext>
            </a:extLst>
          </p:cNvPr>
          <p:cNvSpPr>
            <a:spLocks noGrp="1"/>
          </p:cNvSpPr>
          <p:nvPr>
            <p:ph type="title"/>
          </p:nvPr>
        </p:nvSpPr>
        <p:spPr/>
        <p:txBody>
          <a:bodyPr/>
          <a:lstStyle/>
          <a:p>
            <a:r>
              <a:rPr lang="en-US" dirty="0"/>
              <a:t>Regional resiliency in practice</a:t>
            </a:r>
          </a:p>
        </p:txBody>
      </p:sp>
      <p:sp>
        <p:nvSpPr>
          <p:cNvPr id="3" name="Content Placeholder 2">
            <a:extLst>
              <a:ext uri="{FF2B5EF4-FFF2-40B4-BE49-F238E27FC236}">
                <a16:creationId xmlns:a16="http://schemas.microsoft.com/office/drawing/2014/main" id="{DE6B37FB-5A3C-4EE4-B2EB-D35455BD6BEC}"/>
              </a:ext>
            </a:extLst>
          </p:cNvPr>
          <p:cNvSpPr>
            <a:spLocks noGrp="1"/>
          </p:cNvSpPr>
          <p:nvPr>
            <p:ph idx="1"/>
          </p:nvPr>
        </p:nvSpPr>
        <p:spPr>
          <a:xfrm>
            <a:off x="342900" y="1845734"/>
            <a:ext cx="5516880" cy="4023360"/>
          </a:xfrm>
        </p:spPr>
        <p:txBody>
          <a:bodyPr>
            <a:noAutofit/>
          </a:bodyPr>
          <a:lstStyle/>
          <a:p>
            <a:r>
              <a:rPr lang="en-US" sz="2800" b="1" dirty="0">
                <a:latin typeface="Century Gothic" panose="020B0502020202020204" pitchFamily="34" charset="0"/>
              </a:rPr>
              <a:t>Able to reach out to vulnerable populations</a:t>
            </a:r>
            <a:endParaRPr lang="en-US" sz="2800" dirty="0">
              <a:latin typeface="Century Gothic" panose="020B0502020202020204" pitchFamily="34" charset="0"/>
            </a:endParaRPr>
          </a:p>
          <a:p>
            <a:r>
              <a:rPr lang="en-US" sz="2600" dirty="0">
                <a:latin typeface="Century Gothic" panose="020B0502020202020204" pitchFamily="34" charset="0"/>
              </a:rPr>
              <a:t>Launched transportation needs survey working with regional transit provider, FEMA, DOT, GOHSEP, DOTD </a:t>
            </a:r>
          </a:p>
          <a:p>
            <a:r>
              <a:rPr lang="en-US" sz="2600" dirty="0">
                <a:latin typeface="Century Gothic" panose="020B0502020202020204" pitchFamily="34" charset="0"/>
              </a:rPr>
              <a:t>Identify and assist citizens who lost vehicles in the storm who still had transportation issues  </a:t>
            </a:r>
          </a:p>
        </p:txBody>
      </p:sp>
      <p:sp>
        <p:nvSpPr>
          <p:cNvPr id="4" name="TextBox 3"/>
          <p:cNvSpPr txBox="1"/>
          <p:nvPr/>
        </p:nvSpPr>
        <p:spPr>
          <a:xfrm>
            <a:off x="4671060" y="6404848"/>
            <a:ext cx="7520940" cy="369332"/>
          </a:xfrm>
          <a:prstGeom prst="rect">
            <a:avLst/>
          </a:prstGeom>
          <a:noFill/>
        </p:spPr>
        <p:txBody>
          <a:bodyPr wrap="square" rtlCol="0">
            <a:spAutoFit/>
          </a:bodyPr>
          <a:lstStyle/>
          <a:p>
            <a:pPr lvl="0"/>
            <a:r>
              <a:rPr lang="en-US" b="1" dirty="0">
                <a:solidFill>
                  <a:prstClr val="black"/>
                </a:solidFill>
              </a:rPr>
              <a:t>NADO:  Planning for a More Resilient Future: A Guide to Regional Approaches</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814" y="2151499"/>
            <a:ext cx="5558106" cy="3839210"/>
          </a:xfrm>
          <a:prstGeom prst="rect">
            <a:avLst/>
          </a:prstGeom>
        </p:spPr>
      </p:pic>
    </p:spTree>
    <p:extLst>
      <p:ext uri="{BB962C8B-B14F-4D97-AF65-F5344CB8AC3E}">
        <p14:creationId xmlns:p14="http://schemas.microsoft.com/office/powerpoint/2010/main" val="366803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Region Planning Commission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650" y="1795463"/>
            <a:ext cx="5099071" cy="4521601"/>
          </a:xfrm>
        </p:spPr>
      </p:pic>
      <p:sp>
        <p:nvSpPr>
          <p:cNvPr id="5" name="TextBox 4"/>
          <p:cNvSpPr txBox="1"/>
          <p:nvPr/>
        </p:nvSpPr>
        <p:spPr>
          <a:xfrm>
            <a:off x="6896100" y="1949450"/>
            <a:ext cx="4387850" cy="4401205"/>
          </a:xfrm>
          <a:prstGeom prst="rect">
            <a:avLst/>
          </a:prstGeom>
          <a:noFill/>
        </p:spPr>
        <p:txBody>
          <a:bodyPr wrap="square" rtlCol="0">
            <a:spAutoFit/>
          </a:bodyPr>
          <a:lstStyle/>
          <a:p>
            <a:r>
              <a:rPr lang="en-US" sz="2500" dirty="0">
                <a:latin typeface="Century Gothic" panose="020B0502020202020204" pitchFamily="34" charset="0"/>
              </a:rPr>
              <a:t>CRPC is comprised of 11 parishes and 44 municipalities.  Parishes include: </a:t>
            </a:r>
          </a:p>
          <a:p>
            <a:endParaRPr lang="en-US" sz="500" dirty="0">
              <a:latin typeface="Century Gothic" panose="020B0502020202020204" pitchFamily="34" charset="0"/>
            </a:endParaRPr>
          </a:p>
          <a:p>
            <a:r>
              <a:rPr lang="en-US" sz="2500" dirty="0">
                <a:latin typeface="Century Gothic" panose="020B0502020202020204" pitchFamily="34" charset="0"/>
              </a:rPr>
              <a:t>Pointe Coupee, West Feliciana, East Feliciana, Iberville, West Baton Rouge, East Baton Rouge, Livingston, Ascension, St Helena, Tangipahoa, Washington</a:t>
            </a:r>
          </a:p>
        </p:txBody>
      </p:sp>
    </p:spTree>
    <p:extLst>
      <p:ext uri="{BB962C8B-B14F-4D97-AF65-F5344CB8AC3E}">
        <p14:creationId xmlns:p14="http://schemas.microsoft.com/office/powerpoint/2010/main" val="323758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E3F1-6A9E-4D28-ABB8-02295567A1F9}"/>
              </a:ext>
            </a:extLst>
          </p:cNvPr>
          <p:cNvSpPr>
            <a:spLocks noGrp="1"/>
          </p:cNvSpPr>
          <p:nvPr>
            <p:ph type="title"/>
          </p:nvPr>
        </p:nvSpPr>
        <p:spPr/>
        <p:txBody>
          <a:bodyPr/>
          <a:lstStyle/>
          <a:p>
            <a:r>
              <a:rPr lang="en-US" dirty="0"/>
              <a:t>Regional resiliency in practice</a:t>
            </a:r>
          </a:p>
        </p:txBody>
      </p:sp>
      <p:sp>
        <p:nvSpPr>
          <p:cNvPr id="3" name="Content Placeholder 2">
            <a:extLst>
              <a:ext uri="{FF2B5EF4-FFF2-40B4-BE49-F238E27FC236}">
                <a16:creationId xmlns:a16="http://schemas.microsoft.com/office/drawing/2014/main" id="{16C28564-B7CD-4C64-817E-2815A67DC152}"/>
              </a:ext>
            </a:extLst>
          </p:cNvPr>
          <p:cNvSpPr>
            <a:spLocks noGrp="1"/>
          </p:cNvSpPr>
          <p:nvPr>
            <p:ph idx="1"/>
          </p:nvPr>
        </p:nvSpPr>
        <p:spPr>
          <a:xfrm>
            <a:off x="327660" y="1845734"/>
            <a:ext cx="11490960" cy="4023360"/>
          </a:xfrm>
        </p:spPr>
        <p:txBody>
          <a:bodyPr>
            <a:noAutofit/>
          </a:bodyPr>
          <a:lstStyle/>
          <a:p>
            <a:r>
              <a:rPr lang="en-US" sz="2600" b="1" dirty="0">
                <a:latin typeface="Century Gothic" panose="020B0502020202020204" pitchFamily="34" charset="0"/>
              </a:rPr>
              <a:t>Provide additional staff capacity</a:t>
            </a:r>
          </a:p>
          <a:p>
            <a:r>
              <a:rPr lang="en-US" sz="2400" dirty="0">
                <a:latin typeface="Century Gothic" panose="020B0502020202020204" pitchFamily="34" charset="0"/>
              </a:rPr>
              <a:t>Lifted the issues of local elected officials up to FEMA / State during weekly  briefings </a:t>
            </a:r>
          </a:p>
          <a:p>
            <a:r>
              <a:rPr lang="en-US" sz="2400" dirty="0">
                <a:latin typeface="Century Gothic" panose="020B0502020202020204" pitchFamily="34" charset="0"/>
              </a:rPr>
              <a:t>Provided technical assistance for EDA and EPA grant applications in the most heavily impacted communities.</a:t>
            </a:r>
          </a:p>
          <a:p>
            <a:r>
              <a:rPr lang="en-US" sz="2400" dirty="0">
                <a:latin typeface="Century Gothic" panose="020B0502020202020204" pitchFamily="34" charset="0"/>
              </a:rPr>
              <a:t>Provided GIS spatial and data analysis to local communities as they were assessing disaster impacts</a:t>
            </a:r>
          </a:p>
          <a:p>
            <a:r>
              <a:rPr lang="en-US" sz="2400" dirty="0">
                <a:latin typeface="Century Gothic" panose="020B0502020202020204" pitchFamily="34" charset="0"/>
              </a:rPr>
              <a:t>Regional disaster recovery managers funded by EDA and LA Office of Community Development</a:t>
            </a:r>
          </a:p>
        </p:txBody>
      </p:sp>
      <p:sp>
        <p:nvSpPr>
          <p:cNvPr id="4" name="TextBox 3"/>
          <p:cNvSpPr txBox="1"/>
          <p:nvPr/>
        </p:nvSpPr>
        <p:spPr>
          <a:xfrm>
            <a:off x="4610100" y="6397228"/>
            <a:ext cx="7520940" cy="369332"/>
          </a:xfrm>
          <a:prstGeom prst="rect">
            <a:avLst/>
          </a:prstGeom>
          <a:noFill/>
        </p:spPr>
        <p:txBody>
          <a:bodyPr wrap="square" rtlCol="0">
            <a:spAutoFit/>
          </a:bodyPr>
          <a:lstStyle/>
          <a:p>
            <a:pPr lvl="0"/>
            <a:r>
              <a:rPr lang="en-US" b="1" dirty="0">
                <a:solidFill>
                  <a:prstClr val="black"/>
                </a:solidFill>
              </a:rPr>
              <a:t>NADO:  Planning for a More Resilient Future: A Guide to Regional Approaches</a:t>
            </a:r>
            <a:endParaRPr lang="en-US" dirty="0">
              <a:solidFill>
                <a:prstClr val="black"/>
              </a:solidFill>
            </a:endParaRPr>
          </a:p>
        </p:txBody>
      </p:sp>
    </p:spTree>
    <p:extLst>
      <p:ext uri="{BB962C8B-B14F-4D97-AF65-F5344CB8AC3E}">
        <p14:creationId xmlns:p14="http://schemas.microsoft.com/office/powerpoint/2010/main" val="215629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6052-E2C0-46BD-B4DD-5973E3C90A35}"/>
              </a:ext>
            </a:extLst>
          </p:cNvPr>
          <p:cNvSpPr>
            <a:spLocks noGrp="1"/>
          </p:cNvSpPr>
          <p:nvPr>
            <p:ph type="title"/>
          </p:nvPr>
        </p:nvSpPr>
        <p:spPr>
          <a:xfrm>
            <a:off x="1097279" y="273903"/>
            <a:ext cx="10058400" cy="1450757"/>
          </a:xfrm>
        </p:spPr>
        <p:txBody>
          <a:bodyPr/>
          <a:lstStyle/>
          <a:p>
            <a:r>
              <a:rPr lang="en-US" dirty="0"/>
              <a:t>Lessons learned </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5012" y="1805393"/>
            <a:ext cx="11157825" cy="4531907"/>
          </a:xfrm>
          <a:prstGeom prst="rect">
            <a:avLst/>
          </a:prstGeom>
        </p:spPr>
      </p:pic>
      <p:sp>
        <p:nvSpPr>
          <p:cNvPr id="3" name="Content Placeholder 2">
            <a:extLst>
              <a:ext uri="{FF2B5EF4-FFF2-40B4-BE49-F238E27FC236}">
                <a16:creationId xmlns:a16="http://schemas.microsoft.com/office/drawing/2014/main" id="{B795ED8A-5FFA-412A-9F61-678D324A9E44}"/>
              </a:ext>
            </a:extLst>
          </p:cNvPr>
          <p:cNvSpPr>
            <a:spLocks noGrp="1"/>
          </p:cNvSpPr>
          <p:nvPr>
            <p:ph idx="1"/>
          </p:nvPr>
        </p:nvSpPr>
        <p:spPr>
          <a:xfrm>
            <a:off x="542962" y="1805393"/>
            <a:ext cx="11382935" cy="4023360"/>
          </a:xfrm>
        </p:spPr>
        <p:txBody>
          <a:bodyPr>
            <a:noAutofit/>
          </a:bodyPr>
          <a:lstStyle/>
          <a:p>
            <a:pPr marL="0" indent="0">
              <a:buNone/>
            </a:pPr>
            <a:r>
              <a:rPr lang="en-US" sz="2400" dirty="0">
                <a:latin typeface="Century Gothic" panose="020B0502020202020204" pitchFamily="34" charset="0"/>
              </a:rPr>
              <a:t>Amend CEDS to reflect the work that was done over the last year with a broader understanding of regional resiliency needs and disaster response</a:t>
            </a:r>
          </a:p>
          <a:p>
            <a:pPr marL="0" indent="0">
              <a:buNone/>
            </a:pPr>
            <a:r>
              <a:rPr lang="en-US" sz="2400" dirty="0">
                <a:latin typeface="Century Gothic" panose="020B0502020202020204" pitchFamily="34" charset="0"/>
              </a:rPr>
              <a:t>It’s ok to advocate for the needs of the region among state and federal partners</a:t>
            </a:r>
          </a:p>
          <a:p>
            <a:pPr marL="0" indent="0">
              <a:buNone/>
            </a:pPr>
            <a:r>
              <a:rPr lang="en-US" sz="2400" dirty="0">
                <a:latin typeface="Century Gothic" panose="020B0502020202020204" pitchFamily="34" charset="0"/>
              </a:rPr>
              <a:t>Business continuity planning would help build regional resiliency </a:t>
            </a:r>
          </a:p>
          <a:p>
            <a:pPr marL="0" indent="0">
              <a:buNone/>
            </a:pPr>
            <a:r>
              <a:rPr lang="en-US" sz="2400" dirty="0">
                <a:latin typeface="Century Gothic" panose="020B0502020202020204" pitchFamily="34" charset="0"/>
              </a:rPr>
              <a:t>Watershed planning can be a springboard to a broader dialogue about regional issues and will build resiliency</a:t>
            </a:r>
          </a:p>
          <a:p>
            <a:pPr marL="0" indent="0">
              <a:buNone/>
            </a:pPr>
            <a:r>
              <a:rPr lang="en-US" sz="2400" dirty="0">
                <a:latin typeface="Century Gothic" panose="020B0502020202020204" pitchFamily="34" charset="0"/>
              </a:rPr>
              <a:t>Continue dialogue with federal and state partners to bring opportunities to local partners</a:t>
            </a:r>
          </a:p>
          <a:p>
            <a:pPr marL="0" indent="0">
              <a:buNone/>
            </a:pPr>
            <a:r>
              <a:rPr lang="en-US" sz="2400" dirty="0">
                <a:latin typeface="Century Gothic" panose="020B0502020202020204" pitchFamily="34" charset="0"/>
              </a:rPr>
              <a:t>Planning commissions are “trusted agents” for the elected officials in our regions</a:t>
            </a:r>
          </a:p>
        </p:txBody>
      </p:sp>
    </p:spTree>
    <p:extLst>
      <p:ext uri="{BB962C8B-B14F-4D97-AF65-F5344CB8AC3E}">
        <p14:creationId xmlns:p14="http://schemas.microsoft.com/office/powerpoint/2010/main" val="113071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A171-FBC2-46F3-8864-5184D98F8445}"/>
              </a:ext>
            </a:extLst>
          </p:cNvPr>
          <p:cNvSpPr>
            <a:spLocks noGrp="1"/>
          </p:cNvSpPr>
          <p:nvPr>
            <p:ph type="title"/>
          </p:nvPr>
        </p:nvSpPr>
        <p:spPr/>
        <p:txBody>
          <a:bodyPr/>
          <a:lstStyle/>
          <a:p>
            <a:r>
              <a:rPr lang="en-US" dirty="0"/>
              <a:t>Past experiences with disasters</a:t>
            </a:r>
          </a:p>
        </p:txBody>
      </p:sp>
      <p:sp>
        <p:nvSpPr>
          <p:cNvPr id="3" name="Content Placeholder 2">
            <a:extLst>
              <a:ext uri="{FF2B5EF4-FFF2-40B4-BE49-F238E27FC236}">
                <a16:creationId xmlns:a16="http://schemas.microsoft.com/office/drawing/2014/main" id="{3B79208E-0E69-493A-86D4-E3930CCB73EB}"/>
              </a:ext>
            </a:extLst>
          </p:cNvPr>
          <p:cNvSpPr>
            <a:spLocks noGrp="1"/>
          </p:cNvSpPr>
          <p:nvPr>
            <p:ph idx="1"/>
          </p:nvPr>
        </p:nvSpPr>
        <p:spPr>
          <a:xfrm>
            <a:off x="640080" y="1904404"/>
            <a:ext cx="6591300" cy="3779520"/>
          </a:xfrm>
        </p:spPr>
        <p:txBody>
          <a:bodyPr>
            <a:normAutofit/>
          </a:bodyPr>
          <a:lstStyle/>
          <a:p>
            <a:pPr marL="201168" lvl="1" indent="0">
              <a:buNone/>
            </a:pPr>
            <a:r>
              <a:rPr lang="en-US" sz="2400" dirty="0">
                <a:latin typeface="Century Gothic" panose="020B0502020202020204" pitchFamily="34" charset="0"/>
              </a:rPr>
              <a:t>The greater Baton Rouge area in the past was prepared to receive populations of displaced residents from coastal Louisiana.</a:t>
            </a:r>
          </a:p>
          <a:p>
            <a:pPr marL="201168" lvl="1" indent="0">
              <a:buNone/>
            </a:pPr>
            <a:endParaRPr lang="en-US" sz="2400" dirty="0">
              <a:latin typeface="Century Gothic" panose="020B0502020202020204" pitchFamily="34" charset="0"/>
            </a:endParaRPr>
          </a:p>
          <a:p>
            <a:pPr marL="201168" lvl="1" indent="0">
              <a:buNone/>
            </a:pPr>
            <a:r>
              <a:rPr lang="en-US" sz="2400" dirty="0">
                <a:latin typeface="Century Gothic" panose="020B0502020202020204" pitchFamily="34" charset="0"/>
              </a:rPr>
              <a:t>Post Katrina/Rita (2005) Baton Rouge saw an immediate spike in population.  </a:t>
            </a:r>
          </a:p>
          <a:p>
            <a:pPr marL="201168" lvl="1" indent="0">
              <a:buNone/>
            </a:pPr>
            <a:endParaRPr lang="en-US" sz="2400" dirty="0">
              <a:latin typeface="Century Gothic" panose="020B0502020202020204" pitchFamily="34" charset="0"/>
            </a:endParaRPr>
          </a:p>
          <a:p>
            <a:pPr marL="201168" lvl="1" indent="0">
              <a:buNone/>
            </a:pPr>
            <a:r>
              <a:rPr lang="en-US" sz="2400" b="1" dirty="0">
                <a:latin typeface="Century Gothic" panose="020B0502020202020204" pitchFamily="34" charset="0"/>
              </a:rPr>
              <a:t>Issues</a:t>
            </a:r>
            <a:r>
              <a:rPr lang="en-US" sz="2400" dirty="0">
                <a:latin typeface="Century Gothic" panose="020B0502020202020204" pitchFamily="34" charset="0"/>
              </a:rPr>
              <a:t>:  Traffic, school over crowding, housing shortages and cost increases</a:t>
            </a:r>
          </a:p>
          <a:p>
            <a:pPr marL="201168" lvl="1" indent="0">
              <a:buNone/>
            </a:pPr>
            <a:endParaRPr lang="en-US" sz="2400" dirty="0">
              <a:latin typeface="Century Gothic" panose="020B0502020202020204" pitchFamily="34" charset="0"/>
            </a:endParaRPr>
          </a:p>
          <a:p>
            <a:pPr marL="201168" lvl="1" indent="0">
              <a:buNone/>
            </a:pPr>
            <a:endParaRPr lang="en-US" sz="2400" dirty="0">
              <a:latin typeface="Century Gothic" panose="020B0502020202020204" pitchFamily="34" charset="0"/>
            </a:endParaRPr>
          </a:p>
          <a:p>
            <a:endParaRPr lang="en-US" dirty="0"/>
          </a:p>
        </p:txBody>
      </p:sp>
      <p:sp>
        <p:nvSpPr>
          <p:cNvPr id="4" name="TextBox 3"/>
          <p:cNvSpPr txBox="1"/>
          <p:nvPr/>
        </p:nvSpPr>
        <p:spPr>
          <a:xfrm>
            <a:off x="7917180" y="1805940"/>
            <a:ext cx="3512820" cy="4524315"/>
          </a:xfrm>
          <a:prstGeom prst="rect">
            <a:avLst/>
          </a:prstGeom>
          <a:solidFill>
            <a:schemeClr val="accent2">
              <a:lumMod val="20000"/>
              <a:lumOff val="80000"/>
            </a:schemeClr>
          </a:solidFill>
          <a:ln>
            <a:solidFill>
              <a:schemeClr val="accent2"/>
            </a:solidFill>
          </a:ln>
        </p:spPr>
        <p:txBody>
          <a:bodyPr wrap="square" rtlCol="0">
            <a:spAutoFit/>
          </a:bodyPr>
          <a:lstStyle/>
          <a:p>
            <a:r>
              <a:rPr lang="en-US" sz="2400" b="1" i="1" dirty="0">
                <a:latin typeface="+mj-lt"/>
              </a:rPr>
              <a:t>“We'll never be the Baton Rouge we were prior to Katrina," Mayor Melvin "Kip" Holden says.</a:t>
            </a:r>
          </a:p>
          <a:p>
            <a:endParaRPr lang="en-US" sz="1600" b="1" i="1" dirty="0">
              <a:latin typeface="+mj-lt"/>
            </a:endParaRPr>
          </a:p>
          <a:p>
            <a:r>
              <a:rPr lang="en-US" sz="2400" b="1" i="1" dirty="0">
                <a:latin typeface="+mj-lt"/>
              </a:rPr>
              <a:t>Evacuees "changed the landscape of this region forever," Baton Rouge police Sgt. Don Kelly says. "None of us really knows what the long-term impact will be.“</a:t>
            </a:r>
          </a:p>
        </p:txBody>
      </p:sp>
      <p:sp>
        <p:nvSpPr>
          <p:cNvPr id="5" name="TextBox 4"/>
          <p:cNvSpPr txBox="1"/>
          <p:nvPr/>
        </p:nvSpPr>
        <p:spPr>
          <a:xfrm>
            <a:off x="251460" y="5683924"/>
            <a:ext cx="6560820" cy="646331"/>
          </a:xfrm>
          <a:prstGeom prst="rect">
            <a:avLst/>
          </a:prstGeom>
          <a:noFill/>
        </p:spPr>
        <p:txBody>
          <a:bodyPr wrap="square" rtlCol="0">
            <a:spAutoFit/>
          </a:bodyPr>
          <a:lstStyle/>
          <a:p>
            <a:r>
              <a:rPr lang="en-US"/>
              <a:t>Post-Katrina Baton Rouge struggles with its identity Updated 2/22/2007By Kevin Johnson, USA TODAY</a:t>
            </a:r>
            <a:endParaRPr lang="en-US" dirty="0"/>
          </a:p>
        </p:txBody>
      </p:sp>
    </p:spTree>
    <p:extLst>
      <p:ext uri="{BB962C8B-B14F-4D97-AF65-F5344CB8AC3E}">
        <p14:creationId xmlns:p14="http://schemas.microsoft.com/office/powerpoint/2010/main" val="255719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2F99-1805-4248-9F38-2C4B0D9DB0FB}"/>
              </a:ext>
            </a:extLst>
          </p:cNvPr>
          <p:cNvSpPr>
            <a:spLocks noGrp="1"/>
          </p:cNvSpPr>
          <p:nvPr>
            <p:ph type="title"/>
          </p:nvPr>
        </p:nvSpPr>
        <p:spPr/>
        <p:txBody>
          <a:bodyPr/>
          <a:lstStyle/>
          <a:p>
            <a:r>
              <a:rPr lang="en-US" dirty="0"/>
              <a:t>Disasters led to ‘Super Region’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1780187"/>
            <a:ext cx="5013741" cy="4497324"/>
          </a:xfrm>
          <a:prstGeom prst="rect">
            <a:avLst/>
          </a:prstGeom>
          <a:ln>
            <a:solidFill>
              <a:schemeClr val="tx1"/>
            </a:solidFill>
          </a:ln>
        </p:spPr>
      </p:pic>
      <p:sp>
        <p:nvSpPr>
          <p:cNvPr id="6" name="TextBox 5"/>
          <p:cNvSpPr txBox="1"/>
          <p:nvPr/>
        </p:nvSpPr>
        <p:spPr>
          <a:xfrm>
            <a:off x="9128760" y="5920228"/>
            <a:ext cx="1836420" cy="400110"/>
          </a:xfrm>
          <a:prstGeom prst="rect">
            <a:avLst/>
          </a:prstGeom>
          <a:noFill/>
        </p:spPr>
        <p:txBody>
          <a:bodyPr wrap="square" rtlCol="0">
            <a:spAutoFit/>
          </a:bodyPr>
          <a:lstStyle/>
          <a:p>
            <a:r>
              <a:rPr lang="en-US" sz="1000" dirty="0"/>
              <a:t>http://www.reconnectingamerica.org</a:t>
            </a:r>
          </a:p>
        </p:txBody>
      </p:sp>
      <p:sp>
        <p:nvSpPr>
          <p:cNvPr id="7" name="TextBox 6"/>
          <p:cNvSpPr txBox="1"/>
          <p:nvPr/>
        </p:nvSpPr>
        <p:spPr>
          <a:xfrm>
            <a:off x="845820" y="2289911"/>
            <a:ext cx="5280660" cy="3477875"/>
          </a:xfrm>
          <a:prstGeom prst="rect">
            <a:avLst/>
          </a:prstGeom>
          <a:solidFill>
            <a:schemeClr val="accent2">
              <a:lumMod val="20000"/>
              <a:lumOff val="80000"/>
            </a:schemeClr>
          </a:solidFill>
        </p:spPr>
        <p:txBody>
          <a:bodyPr wrap="square" rtlCol="0">
            <a:spAutoFit/>
          </a:bodyPr>
          <a:lstStyle/>
          <a:p>
            <a:r>
              <a:rPr lang="en-US" sz="2400" b="1" i="1" dirty="0">
                <a:latin typeface="Century Gothic" panose="020B0502020202020204" pitchFamily="34" charset="0"/>
              </a:rPr>
              <a:t>“… New Orleans and Baton Rouge in particular shared so many existing businesses and commercial relationships before the storms, as well as the great river ports. Those ties were given immensely more salience in the post-Katrina era.”</a:t>
            </a:r>
            <a:endParaRPr lang="en-US" sz="2400" b="1" dirty="0"/>
          </a:p>
          <a:p>
            <a:r>
              <a:rPr lang="en-US" sz="1400" dirty="0"/>
              <a:t>Lanny Keller: Katrina effect in Baton Rouge went beyond population growth, brought unity to 'super region’” </a:t>
            </a:r>
            <a:r>
              <a:rPr lang="en-US" sz="1400" i="1" dirty="0"/>
              <a:t>The Advocate, </a:t>
            </a:r>
            <a:r>
              <a:rPr lang="en-US" sz="1400" dirty="0"/>
              <a:t>9/4/15.</a:t>
            </a:r>
            <a:endParaRPr lang="en-US" b="1" i="1" dirty="0">
              <a:latin typeface="Century Gothic" panose="020B0502020202020204" pitchFamily="34" charset="0"/>
            </a:endParaRPr>
          </a:p>
        </p:txBody>
      </p:sp>
    </p:spTree>
    <p:extLst>
      <p:ext uri="{BB962C8B-B14F-4D97-AF65-F5344CB8AC3E}">
        <p14:creationId xmlns:p14="http://schemas.microsoft.com/office/powerpoint/2010/main" val="178040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970" y="77661"/>
            <a:ext cx="9432098" cy="6240186"/>
          </a:xfrm>
          <a:prstGeom prst="rect">
            <a:avLst/>
          </a:prstGeom>
        </p:spPr>
      </p:pic>
    </p:spTree>
    <p:extLst>
      <p:ext uri="{BB962C8B-B14F-4D97-AF65-F5344CB8AC3E}">
        <p14:creationId xmlns:p14="http://schemas.microsoft.com/office/powerpoint/2010/main" val="206104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F92E-AAFB-494F-8ECA-2ACF186AFE4A}"/>
              </a:ext>
            </a:extLst>
          </p:cNvPr>
          <p:cNvSpPr>
            <a:spLocks noGrp="1"/>
          </p:cNvSpPr>
          <p:nvPr>
            <p:ph type="title"/>
          </p:nvPr>
        </p:nvSpPr>
        <p:spPr/>
        <p:txBody>
          <a:bodyPr/>
          <a:lstStyle/>
          <a:p>
            <a:r>
              <a:rPr lang="en-US" dirty="0"/>
              <a:t>How was this event different</a:t>
            </a:r>
          </a:p>
        </p:txBody>
      </p:sp>
      <p:sp>
        <p:nvSpPr>
          <p:cNvPr id="4" name="TextBox 3"/>
          <p:cNvSpPr txBox="1"/>
          <p:nvPr/>
        </p:nvSpPr>
        <p:spPr>
          <a:xfrm>
            <a:off x="7330440" y="2034540"/>
            <a:ext cx="4434840" cy="3939540"/>
          </a:xfrm>
          <a:prstGeom prst="rect">
            <a:avLst/>
          </a:prstGeom>
          <a:solidFill>
            <a:schemeClr val="accent2">
              <a:lumMod val="20000"/>
              <a:lumOff val="80000"/>
            </a:schemeClr>
          </a:solidFill>
          <a:ln>
            <a:solidFill>
              <a:schemeClr val="accent2"/>
            </a:solidFill>
          </a:ln>
        </p:spPr>
        <p:txBody>
          <a:bodyPr wrap="square" rtlCol="0">
            <a:spAutoFit/>
          </a:bodyPr>
          <a:lstStyle/>
          <a:p>
            <a:r>
              <a:rPr lang="en-US" sz="2800" i="1" dirty="0">
                <a:latin typeface="+mj-lt"/>
              </a:rPr>
              <a:t>“We’ve been through Hurricane Gustav, Katrina, Isaac and Rita, but this without a doubt is the roughest we’ve ever had in this parish,” said Livingston Parish Sheriff Jason </a:t>
            </a:r>
            <a:r>
              <a:rPr lang="en-US" sz="2800" i="1" dirty="0" err="1">
                <a:latin typeface="+mj-lt"/>
              </a:rPr>
              <a:t>Ard</a:t>
            </a:r>
            <a:r>
              <a:rPr lang="en-US" sz="2800" i="1" dirty="0">
                <a:latin typeface="+mj-lt"/>
              </a:rPr>
              <a:t>. </a:t>
            </a:r>
            <a:endParaRPr lang="en-US" sz="2800" dirty="0">
              <a:latin typeface="+mj-lt"/>
            </a:endParaRPr>
          </a:p>
          <a:p>
            <a:endParaRPr lang="en-US" dirty="0"/>
          </a:p>
          <a:p>
            <a:r>
              <a:rPr lang="en-US" dirty="0"/>
              <a:t>'</a:t>
            </a:r>
            <a:r>
              <a:rPr lang="en-US" i="1" dirty="0"/>
              <a:t>Like nothing we've ever seen': Flood danger is not over in Louisiana.” </a:t>
            </a:r>
            <a:r>
              <a:rPr lang="en-US" dirty="0"/>
              <a:t>LA Times, 8/17/2016</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 y="1848521"/>
            <a:ext cx="6914804" cy="4474285"/>
          </a:xfrm>
          <a:prstGeom prst="rect">
            <a:avLst/>
          </a:prstGeom>
        </p:spPr>
      </p:pic>
    </p:spTree>
    <p:extLst>
      <p:ext uri="{BB962C8B-B14F-4D97-AF65-F5344CB8AC3E}">
        <p14:creationId xmlns:p14="http://schemas.microsoft.com/office/powerpoint/2010/main" val="59725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766" b="19766"/>
          <a:stretch>
            <a:fillRect/>
          </a:stretch>
        </p:blipFill>
        <p:spPr>
          <a:xfrm>
            <a:off x="190655" y="175260"/>
            <a:ext cx="7220421" cy="2910840"/>
          </a:xfr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872" y="678180"/>
            <a:ext cx="5715000" cy="3810000"/>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 y="2839974"/>
            <a:ext cx="5905500" cy="3638550"/>
          </a:xfrm>
          <a:prstGeom prst="rect">
            <a:avLst/>
          </a:prstGeom>
          <a:ln>
            <a:solidFill>
              <a:schemeClr val="tx1"/>
            </a:solidFill>
          </a:ln>
        </p:spPr>
      </p:pic>
      <p:sp>
        <p:nvSpPr>
          <p:cNvPr id="9" name="TextBox 8"/>
          <p:cNvSpPr txBox="1"/>
          <p:nvPr/>
        </p:nvSpPr>
        <p:spPr>
          <a:xfrm>
            <a:off x="6819900" y="5996940"/>
            <a:ext cx="5109972" cy="369332"/>
          </a:xfrm>
          <a:prstGeom prst="rect">
            <a:avLst/>
          </a:prstGeom>
          <a:noFill/>
        </p:spPr>
        <p:txBody>
          <a:bodyPr wrap="square" rtlCol="0">
            <a:spAutoFit/>
          </a:bodyPr>
          <a:lstStyle/>
          <a:p>
            <a:r>
              <a:rPr lang="en-US" dirty="0">
                <a:solidFill>
                  <a:schemeClr val="bg1"/>
                </a:solidFill>
              </a:rPr>
              <a:t>2016 NOLA.com/The Times-Picayune</a:t>
            </a:r>
          </a:p>
        </p:txBody>
      </p:sp>
    </p:spTree>
    <p:extLst>
      <p:ext uri="{BB962C8B-B14F-4D97-AF65-F5344CB8AC3E}">
        <p14:creationId xmlns:p14="http://schemas.microsoft.com/office/powerpoint/2010/main" val="189704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level impacts – declarations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648" y="1913491"/>
            <a:ext cx="5586071" cy="4315621"/>
          </a:xfr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311" y="1913490"/>
            <a:ext cx="5586074" cy="4315622"/>
          </a:xfrm>
          <a:prstGeom prst="rect">
            <a:avLst/>
          </a:prstGeom>
          <a:ln>
            <a:solidFill>
              <a:schemeClr val="tx1"/>
            </a:solidFill>
          </a:ln>
        </p:spPr>
      </p:pic>
      <p:sp>
        <p:nvSpPr>
          <p:cNvPr id="8" name="TextBox 7"/>
          <p:cNvSpPr txBox="1"/>
          <p:nvPr/>
        </p:nvSpPr>
        <p:spPr>
          <a:xfrm>
            <a:off x="396240" y="5859780"/>
            <a:ext cx="1684020" cy="369332"/>
          </a:xfrm>
          <a:prstGeom prst="rect">
            <a:avLst/>
          </a:prstGeom>
          <a:noFill/>
        </p:spPr>
        <p:txBody>
          <a:bodyPr wrap="square" rtlCol="0">
            <a:spAutoFit/>
          </a:bodyPr>
          <a:lstStyle/>
          <a:p>
            <a:r>
              <a:rPr lang="en-US" dirty="0"/>
              <a:t>MARCH 2016</a:t>
            </a:r>
          </a:p>
        </p:txBody>
      </p:sp>
      <p:sp>
        <p:nvSpPr>
          <p:cNvPr id="9" name="TextBox 8"/>
          <p:cNvSpPr txBox="1"/>
          <p:nvPr/>
        </p:nvSpPr>
        <p:spPr>
          <a:xfrm>
            <a:off x="6202680" y="5859780"/>
            <a:ext cx="1684020" cy="369332"/>
          </a:xfrm>
          <a:prstGeom prst="rect">
            <a:avLst/>
          </a:prstGeom>
          <a:noFill/>
        </p:spPr>
        <p:txBody>
          <a:bodyPr wrap="square" rtlCol="0">
            <a:spAutoFit/>
          </a:bodyPr>
          <a:lstStyle/>
          <a:p>
            <a:r>
              <a:rPr lang="en-US" dirty="0"/>
              <a:t>AUGUST 2016</a:t>
            </a:r>
          </a:p>
        </p:txBody>
      </p:sp>
      <p:sp>
        <p:nvSpPr>
          <p:cNvPr id="12" name="Rectangle 11"/>
          <p:cNvSpPr/>
          <p:nvPr/>
        </p:nvSpPr>
        <p:spPr>
          <a:xfrm>
            <a:off x="234688" y="6405242"/>
            <a:ext cx="10311392" cy="454612"/>
          </a:xfrm>
          <a:prstGeom prst="rect">
            <a:avLst/>
          </a:prstGeom>
        </p:spPr>
        <p:txBody>
          <a:bodyPr wrap="square">
            <a:spAutoFit/>
          </a:bodyPr>
          <a:lstStyle/>
          <a:p>
            <a:pPr lvl="0">
              <a:lnSpc>
                <a:spcPct val="107000"/>
              </a:lnSpc>
              <a:spcAft>
                <a:spcPts val="800"/>
              </a:spcAft>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Allocations, Waivers and Alternative Requirements for Grantees Receiving Community Development Block Grant Disaster Recovery Funds in Response to Disasters Occurring in 2016, The Continuing Appropriations Act, 2017 (Public Law 114-223)  Federal Register Docket No. FR-5989-N-01 </a:t>
            </a:r>
          </a:p>
        </p:txBody>
      </p:sp>
    </p:spTree>
    <p:extLst>
      <p:ext uri="{BB962C8B-B14F-4D97-AF65-F5344CB8AC3E}">
        <p14:creationId xmlns:p14="http://schemas.microsoft.com/office/powerpoint/2010/main" val="48373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D7F9-2654-4521-8DDC-4DB1264761CC}"/>
              </a:ext>
            </a:extLst>
          </p:cNvPr>
          <p:cNvSpPr>
            <a:spLocks noGrp="1"/>
          </p:cNvSpPr>
          <p:nvPr>
            <p:ph type="title"/>
          </p:nvPr>
        </p:nvSpPr>
        <p:spPr/>
        <p:txBody>
          <a:bodyPr/>
          <a:lstStyle/>
          <a:p>
            <a:r>
              <a:rPr lang="en-US" dirty="0"/>
              <a:t>State level impacts - housing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 y="1874138"/>
            <a:ext cx="5660650" cy="4372200"/>
          </a:xfrm>
        </p:spPr>
      </p:pic>
      <p:sp>
        <p:nvSpPr>
          <p:cNvPr id="6" name="Rectangle 5"/>
          <p:cNvSpPr/>
          <p:nvPr/>
        </p:nvSpPr>
        <p:spPr>
          <a:xfrm>
            <a:off x="0" y="6383116"/>
            <a:ext cx="9788395" cy="454612"/>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Allocations, Waivers and Alternative Requirements for Grantees Receiving Community Development Block Grant Disaster Recovery Funds in Response to Disasters Occurring in 2016, The Continuing Appropriations Act, 2017 (Public Law 114-223)  Federal Register Docket No. FR-5989-N-01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466114" y="2108718"/>
            <a:ext cx="4767943" cy="4154984"/>
          </a:xfrm>
          <a:prstGeom prst="rect">
            <a:avLst/>
          </a:prstGeom>
          <a:noFill/>
        </p:spPr>
        <p:txBody>
          <a:bodyPr wrap="square" rtlCol="0">
            <a:spAutoFit/>
          </a:bodyPr>
          <a:lstStyle/>
          <a:p>
            <a:r>
              <a:rPr lang="en-US" sz="2400" dirty="0">
                <a:latin typeface="Century Gothic" panose="020B0502020202020204" pitchFamily="34" charset="0"/>
              </a:rPr>
              <a:t>113,312 households damaged across both disasters</a:t>
            </a:r>
          </a:p>
          <a:p>
            <a:endParaRPr lang="en-US" sz="2400" dirty="0">
              <a:latin typeface="Century Gothic" panose="020B0502020202020204" pitchFamily="34" charset="0"/>
            </a:endParaRPr>
          </a:p>
          <a:p>
            <a:r>
              <a:rPr lang="en-US" sz="2400" dirty="0">
                <a:latin typeface="Century Gothic" panose="020B0502020202020204" pitchFamily="34" charset="0"/>
              </a:rPr>
              <a:t>Of these 84,842 owner occupied and 28,470 renters</a:t>
            </a:r>
          </a:p>
          <a:p>
            <a:endParaRPr lang="en-US" sz="2400" dirty="0">
              <a:latin typeface="Century Gothic" panose="020B0502020202020204" pitchFamily="34" charset="0"/>
            </a:endParaRPr>
          </a:p>
          <a:p>
            <a:r>
              <a:rPr lang="en-US" sz="2400" dirty="0">
                <a:latin typeface="Century Gothic" panose="020B0502020202020204" pitchFamily="34" charset="0"/>
              </a:rPr>
              <a:t>81% of household reported damage (91,628) were caused by August flood</a:t>
            </a: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3946053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4625</TotalTime>
  <Words>1854</Words>
  <Application>Microsoft Office PowerPoint</Application>
  <PresentationFormat>Widescreen</PresentationFormat>
  <Paragraphs>170</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Times New Roman</vt:lpstr>
      <vt:lpstr>Wingdings</vt:lpstr>
      <vt:lpstr>Retrospect</vt:lpstr>
      <vt:lpstr>SWREDA CONFERENCE</vt:lpstr>
      <vt:lpstr>Capital Region Planning Commission</vt:lpstr>
      <vt:lpstr>Past experiences with disasters</vt:lpstr>
      <vt:lpstr>Disasters led to ‘Super Region’</vt:lpstr>
      <vt:lpstr>PowerPoint Presentation</vt:lpstr>
      <vt:lpstr>How was this event different</vt:lpstr>
      <vt:lpstr>PowerPoint Presentation</vt:lpstr>
      <vt:lpstr>State level impacts – declarations</vt:lpstr>
      <vt:lpstr>State level impacts - housing</vt:lpstr>
      <vt:lpstr>State level impacts – no flood insurance</vt:lpstr>
      <vt:lpstr>State level impacts - Economic</vt:lpstr>
      <vt:lpstr>Regional housing impacts</vt:lpstr>
      <vt:lpstr>CRPC regional impacts</vt:lpstr>
      <vt:lpstr>How did CRPC address resilience in CEDS</vt:lpstr>
      <vt:lpstr>Regional resiliency in practice</vt:lpstr>
      <vt:lpstr>Regional resiliency in practice</vt:lpstr>
      <vt:lpstr>Regional resiliency in practice</vt:lpstr>
      <vt:lpstr>Regional resiliency in practice</vt:lpstr>
      <vt:lpstr>Regional resiliency in practice</vt:lpstr>
      <vt:lpstr>Regional resiliency in practice</vt:lpstr>
      <vt:lpstr>Lessons learned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Marousek</dc:creator>
  <cp:lastModifiedBy>Brett Schwartz</cp:lastModifiedBy>
  <cp:revision>66</cp:revision>
  <dcterms:created xsi:type="dcterms:W3CDTF">2017-07-20T18:31:25Z</dcterms:created>
  <dcterms:modified xsi:type="dcterms:W3CDTF">2017-07-31T19:06:13Z</dcterms:modified>
</cp:coreProperties>
</file>