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447" r:id="rId6"/>
    <p:sldId id="498" r:id="rId7"/>
    <p:sldId id="499" r:id="rId8"/>
    <p:sldId id="494" r:id="rId9"/>
    <p:sldId id="500" r:id="rId10"/>
    <p:sldId id="491" r:id="rId11"/>
    <p:sldId id="532" r:id="rId12"/>
    <p:sldId id="488" r:id="rId13"/>
    <p:sldId id="487" r:id="rId14"/>
    <p:sldId id="483" r:id="rId15"/>
    <p:sldId id="525" r:id="rId16"/>
    <p:sldId id="502" r:id="rId17"/>
    <p:sldId id="503" r:id="rId18"/>
    <p:sldId id="508" r:id="rId19"/>
    <p:sldId id="509" r:id="rId20"/>
    <p:sldId id="510" r:id="rId21"/>
    <p:sldId id="511" r:id="rId22"/>
    <p:sldId id="512" r:id="rId23"/>
    <p:sldId id="522" r:id="rId24"/>
    <p:sldId id="523" r:id="rId25"/>
    <p:sldId id="524" r:id="rId26"/>
    <p:sldId id="527" r:id="rId27"/>
    <p:sldId id="528" r:id="rId28"/>
    <p:sldId id="529" r:id="rId29"/>
    <p:sldId id="530" r:id="rId30"/>
    <p:sldId id="531" r:id="rId31"/>
    <p:sldId id="521" r:id="rId32"/>
    <p:sldId id="533" r:id="rId33"/>
    <p:sldId id="495" r:id="rId34"/>
    <p:sldId id="486" r:id="rId35"/>
    <p:sldId id="497" r:id="rId3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2904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2856" userDrawn="1">
          <p15:clr>
            <a:srgbClr val="A4A3A4"/>
          </p15:clr>
        </p15:guide>
        <p15:guide id="5" orient="horz" pos="1560" userDrawn="1">
          <p15:clr>
            <a:srgbClr val="A4A3A4"/>
          </p15:clr>
        </p15:guide>
        <p15:guide id="6" pos="888" userDrawn="1">
          <p15:clr>
            <a:srgbClr val="A4A3A4"/>
          </p15:clr>
        </p15:guide>
        <p15:guide id="7" pos="4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4F81BD"/>
    <a:srgbClr val="66CCFF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7" autoAdjust="0"/>
    <p:restoredTop sz="95000" autoAdjust="0"/>
  </p:normalViewPr>
  <p:slideViewPr>
    <p:cSldViewPr snapToGrid="0">
      <p:cViewPr varScale="1">
        <p:scale>
          <a:sx n="42" d="100"/>
          <a:sy n="42" d="100"/>
        </p:scale>
        <p:origin x="1104" y="44"/>
      </p:cViewPr>
      <p:guideLst>
        <p:guide orient="horz" pos="2736"/>
        <p:guide pos="2904"/>
        <p:guide orient="horz" pos="1008"/>
        <p:guide pos="2856"/>
        <p:guide orient="horz" pos="1560"/>
        <p:guide pos="888"/>
        <p:guide pos="47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390" cy="465773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120" y="0"/>
            <a:ext cx="3042390" cy="465773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1C412C-ECFE-419B-9A3F-C28FC3282A42}" type="datetimeFigureOut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2390" cy="465773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120" y="8841738"/>
            <a:ext cx="3042390" cy="465773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FE3D3D-766C-4DE1-B094-2BDF88F3B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4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1" tIns="46656" rIns="93311" bIns="466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1" tIns="46656" rIns="93311" bIns="466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52BB82-C731-49DF-862C-ABB7C6350460}" type="datetimeFigureOut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6" rIns="93311" bIns="4665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1" tIns="46656" rIns="93311" bIns="4665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1" tIns="46656" rIns="93311" bIns="466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3311" tIns="46656" rIns="93311" bIns="466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5D435C-17B2-457D-B509-1744C83EA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9AD6B-253D-4C08-81A2-05CB693FAB6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F8712-A70B-453A-BB48-973EE0AFA7B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 I will talk to you about the advantages of cloud computing and why </a:t>
            </a:r>
            <a:r>
              <a:rPr lang="en-US" dirty="0" smtClean="0"/>
              <a:t>organizations of </a:t>
            </a:r>
            <a:r>
              <a:rPr lang="en-US" dirty="0"/>
              <a:t>all sizes should evaluate going to cloud when looking at upgrading their IT needs.  </a:t>
            </a:r>
          </a:p>
          <a:p>
            <a:endParaRPr lang="en-US" dirty="0"/>
          </a:p>
          <a:p>
            <a:r>
              <a:rPr lang="en-US" dirty="0"/>
              <a:t>Cloud Computing – </a:t>
            </a:r>
            <a:r>
              <a:rPr lang="en-US" dirty="0" smtClean="0">
                <a:effectLst/>
              </a:rPr>
              <a:t>the practice of using a network of remote servers hosted on the Internet to store, manage, and process data, rather than a local server or a personal computer.  But what</a:t>
            </a:r>
            <a:r>
              <a:rPr lang="en-US" baseline="0" dirty="0" smtClean="0">
                <a:effectLst/>
              </a:rPr>
              <a:t> does all of that really mean?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33F1F-C394-4C2F-8AA9-C28FDFF71C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8A5A9-AFBB-47F7-B582-554EDFD7EB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67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27E58-DCC9-4AFA-8EF4-7F85C953FA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3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59617-6ABD-4F06-87EA-9ADBB471AD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7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5378-AF69-4026-ACAE-1C0FF34827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8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B7C95-A33B-4B61-9D1A-EB90E7F252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0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EFBBF-334C-4895-97FD-916B8F8095E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97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75F98-99F5-48A6-8770-186D5EC5B2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53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40E39-EFFD-48D6-9E32-FF08BC1FC7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7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Have this slide</a:t>
            </a:r>
            <a:r>
              <a:rPr lang="en-US" baseline="0" dirty="0" smtClean="0"/>
              <a:t> up on the screen until we are ready to start the presentation.</a:t>
            </a: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5B614-FCF1-469B-A434-7A997D7FD9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33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E0FEE-BB1C-4CF0-8CE6-484D416FB115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2963" y="239713"/>
            <a:ext cx="5243512" cy="393223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Http://canyourcloud.com/cloudsolutions/cloud-solutions-101/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125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5378-AF69-4026-ACAE-1C0FF34827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4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13F11-4853-434A-A9DF-76AB077165A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4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27E58-DCC9-4AFA-8EF4-7F85C953FA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27E58-DCC9-4AFA-8EF4-7F85C953FA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2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D435C-17B2-457D-B509-1744C83EA0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1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8A5A9-AFBB-47F7-B582-554EDFD7EB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7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1" tIns="46656" rIns="93311" bIns="46656" anchor="b"/>
          <a:lstStyle/>
          <a:p>
            <a:pPr algn="r"/>
            <a:fld id="{19BFB493-A32B-46D4-89AC-AEC124A825D5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8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C3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229600" cy="3951288"/>
          </a:xfrm>
          <a:prstGeom prst="rect">
            <a:avLst/>
          </a:prstGeom>
        </p:spPr>
        <p:txBody>
          <a:bodyPr/>
          <a:lstStyle>
            <a:lvl1pPr>
              <a:buSzPct val="75000"/>
              <a:buFont typeface="Wingdings" pitchFamily="2" charset="2"/>
              <a:buChar char="§"/>
              <a:defRPr sz="2400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buSzPct val="75000"/>
              <a:buFont typeface="Wingdings" pitchFamily="2" charset="2"/>
              <a:buChar char="§"/>
              <a:defRPr sz="24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buSzPct val="75000"/>
              <a:buFont typeface="Wingdings" pitchFamily="2" charset="2"/>
              <a:buChar char="§"/>
              <a:defRPr sz="24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buSzPct val="75000"/>
              <a:buFont typeface="Wingdings" pitchFamily="2" charset="2"/>
              <a:buChar char="§"/>
              <a:defRPr sz="2400">
                <a:solidFill>
                  <a:schemeClr val="accent1"/>
                </a:solidFill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229600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E5D5-AB3E-41A9-8DC0-0E5E14B9A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3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4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446E-DD0E-47A7-BD8C-A9F608FBA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447800" y="838200"/>
            <a:ext cx="6284912" cy="4949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A6F2-359B-4CF9-B2FF-354254CAD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3 Title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3951288"/>
          </a:xfrm>
          <a:prstGeom prst="rect">
            <a:avLst/>
          </a:prstGeom>
        </p:spPr>
        <p:txBody>
          <a:bodyPr/>
          <a:lstStyle>
            <a:lvl1pPr>
              <a:buSzPct val="75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buSzPct val="75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3pPr>
            <a:lvl4pPr>
              <a:buSzPct val="75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4pPr>
            <a:lvl5pPr>
              <a:buSzPct val="75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3951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lang="en-US" sz="20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lang="en-US" sz="20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lang="en-US" sz="20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lang="en-US" sz="20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lang="en-US" sz="20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17E1-CDBF-4799-BB5E-B8C785665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53C1-977E-4B1E-AAF6-38A23F88A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9A2452-3E5C-F44F-BC08-15C2EA0F646F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DE7C-EE6C-1445-8016-DB30AA1A80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8D10E-0402-4609-B1EC-1ED517967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1.jpeg"/><Relationship Id="rId7" Type="http://schemas.openxmlformats.org/officeDocument/2006/relationships/hyperlink" Target="http://www.csisoftwareusa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://www.esri.com/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54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pdc.org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5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microsoft.com/office/2007/relationships/hdphoto" Target="../media/hdphoto2.wdp"/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wmf"/><Relationship Id="rId4" Type="http://schemas.openxmlformats.org/officeDocument/2006/relationships/hyperlink" Target="http://www.clker.com/clipart-10756.html" TargetMode="Externa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6106" y="2853825"/>
            <a:ext cx="8505824" cy="1409700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Managing Information in the Digital World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800" i="1" dirty="0">
                <a:solidFill>
                  <a:srgbClr val="CC6600"/>
                </a:solidFill>
              </a:rPr>
              <a:t>...Cloud Computing For Local Government</a:t>
            </a:r>
            <a:endParaRPr lang="en-US" sz="3600" i="1" dirty="0">
              <a:solidFill>
                <a:srgbClr val="CC66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3200" y="4764846"/>
            <a:ext cx="3733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Dale Graver, VC3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+mn-cs"/>
              </a:rPr>
              <a:t>July, 2017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http://swreda.com/wp-content/uploads/2015/07/swreda_logo_we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00025"/>
            <a:ext cx="2285270" cy="1190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wreda.o4aoklahoma.org/wp-content/uploads/2015/07/SWREDA-FLAG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30" y="833437"/>
            <a:ext cx="2118646" cy="27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85" y="265593"/>
            <a:ext cx="8229600" cy="685800"/>
          </a:xfrm>
        </p:spPr>
        <p:txBody>
          <a:bodyPr/>
          <a:lstStyle/>
          <a:p>
            <a:r>
              <a:rPr lang="en-US" dirty="0" smtClean="0"/>
              <a:t>The Sky Is Falling!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35515"/>
            <a:ext cx="4040188" cy="3951288"/>
          </a:xfrm>
        </p:spPr>
        <p:txBody>
          <a:bodyPr/>
          <a:lstStyle/>
          <a:p>
            <a:r>
              <a:rPr lang="en-US" dirty="0" smtClean="0"/>
              <a:t>Wait until it breaks…then fix it!</a:t>
            </a:r>
          </a:p>
          <a:p>
            <a:r>
              <a:rPr lang="en-US" dirty="0" smtClean="0"/>
              <a:t>No time for root cause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835515"/>
            <a:ext cx="4041775" cy="3951288"/>
          </a:xfrm>
        </p:spPr>
        <p:txBody>
          <a:bodyPr/>
          <a:lstStyle/>
          <a:p>
            <a:r>
              <a:rPr lang="en-US" dirty="0" smtClean="0"/>
              <a:t>Early alert to problems before they happen!</a:t>
            </a:r>
          </a:p>
          <a:p>
            <a:r>
              <a:rPr lang="en-US" dirty="0" smtClean="0"/>
              <a:t>Saves $$$</a:t>
            </a:r>
          </a:p>
          <a:p>
            <a:r>
              <a:rPr lang="en-US" dirty="0" smtClean="0"/>
              <a:t>Improves up-time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95753"/>
            <a:ext cx="4040188" cy="639762"/>
          </a:xfrm>
        </p:spPr>
        <p:txBody>
          <a:bodyPr/>
          <a:lstStyle/>
          <a:p>
            <a:r>
              <a:rPr lang="en-US" dirty="0" smtClean="0"/>
              <a:t>Reactive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95753"/>
            <a:ext cx="4041775" cy="639762"/>
          </a:xfrm>
        </p:spPr>
        <p:txBody>
          <a:bodyPr/>
          <a:lstStyle/>
          <a:p>
            <a:r>
              <a:rPr lang="en-US" dirty="0" smtClean="0"/>
              <a:t>Proactive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117E1-CDBF-4799-BB5E-B8C7856658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6" y="2772414"/>
            <a:ext cx="3359284" cy="223754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492276" y="5789096"/>
            <a:ext cx="23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6600"/>
                </a:solidFill>
              </a:rPr>
              <a:t>Managed Services </a:t>
            </a:r>
            <a:endParaRPr lang="en-US" b="1" dirty="0">
              <a:solidFill>
                <a:srgbClr val="CC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5802" y="5308448"/>
            <a:ext cx="23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6600"/>
                </a:solidFill>
              </a:rPr>
              <a:t>“Break-Fix”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15" name="Picture 14" descr="http://mindrocket.com/wp-content/uploads/2014/10/SEOReactiveProac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370931"/>
            <a:ext cx="815667" cy="6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47" y="3460208"/>
            <a:ext cx="4450079" cy="203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2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711200" y="204788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1143000" y="1752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Corbel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Corbel" pitchFamily="34" charset="0"/>
              </a:rPr>
            </a:br>
            <a:endParaRPr lang="en-US" sz="36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0724" name="Title 29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Delivery Models</a:t>
            </a:r>
            <a:endParaRPr lang="en-US" i="1" smtClean="0">
              <a:solidFill>
                <a:srgbClr val="C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1332421" y="1168265"/>
            <a:ext cx="1689894" cy="865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75000"/>
            </a:pPr>
            <a:r>
              <a:rPr lang="en-US" sz="32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Premise</a:t>
            </a:r>
          </a:p>
          <a:p>
            <a:pPr eaLnBrk="1" hangingPunct="1">
              <a:buSzPct val="75000"/>
              <a:buFont typeface="Wingdings" pitchFamily="2" charset="2"/>
              <a:buChar char="§"/>
            </a:pPr>
            <a:endParaRPr lang="en-US" sz="3200" b="0" dirty="0" smtClean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eaLnBrk="1" hangingPunct="1">
              <a:buSzPct val="75000"/>
            </a:pPr>
            <a:endParaRPr lang="en-US" b="0" dirty="0" smtClean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77698" y="1184367"/>
            <a:ext cx="125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75000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>Cloud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2950" y="4418013"/>
            <a:ext cx="8070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75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>Hybrid</a:t>
            </a:r>
          </a:p>
          <a:p>
            <a:pPr marL="800100" lvl="1" indent="-342900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Some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components in the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cloud</a:t>
            </a:r>
          </a:p>
          <a:p>
            <a:pPr marL="800100" lvl="1" indent="-342900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Some components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continue to be premise based</a:t>
            </a:r>
          </a:p>
        </p:txBody>
      </p:sp>
      <p:pic>
        <p:nvPicPr>
          <p:cNvPr id="12" name="Picture 8" descr="http://joshhighland.com/blog/wp-content/uploads/2009/01/images-fixing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843088"/>
            <a:ext cx="2808288" cy="2274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92288"/>
            <a:ext cx="2527300" cy="252730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240192107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3048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tx2"/>
                </a:solidFill>
                <a:latin typeface="Calibri" pitchFamily="34" charset="0"/>
              </a:rPr>
              <a:t>Cloud Computing for Local Government</a:t>
            </a:r>
            <a:br>
              <a:rPr lang="en-US" sz="3600" b="1" dirty="0">
                <a:solidFill>
                  <a:schemeClr val="tx2"/>
                </a:solidFill>
                <a:latin typeface="Calibri" pitchFamily="34" charset="0"/>
              </a:rPr>
            </a:br>
            <a:endParaRPr lang="en-US" sz="36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14" name="Content Placeholder 6"/>
          <p:cNvSpPr>
            <a:spLocks noGrp="1"/>
          </p:cNvSpPr>
          <p:nvPr>
            <p:ph sz="half" idx="4294967295"/>
          </p:nvPr>
        </p:nvSpPr>
        <p:spPr bwMode="auto">
          <a:xfrm>
            <a:off x="533400" y="1360710"/>
            <a:ext cx="8538172" cy="3951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What is Cloud Computing?</a:t>
            </a:r>
          </a:p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What is the right solution for Local Government?</a:t>
            </a:r>
          </a:p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C6600"/>
                </a:solidFill>
                <a:latin typeface="Calibri" pitchFamily="34" charset="0"/>
              </a:rPr>
              <a:t>When is the right time to adopt?</a:t>
            </a:r>
          </a:p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How can this be a huge enabler for:</a:t>
            </a:r>
          </a:p>
          <a:p>
            <a:pPr lvl="1" eaLnBrk="1" hangingPunct="1">
              <a:buSzPct val="7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Your organization</a:t>
            </a:r>
          </a:p>
          <a:p>
            <a:pPr lvl="1" eaLnBrk="1" hangingPunct="1">
              <a:buSzPct val="7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Your members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517" y="3707230"/>
            <a:ext cx="27527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68761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825" y="2209800"/>
            <a:ext cx="29416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When is Cloud Computing Right for You?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5635" y="1189759"/>
            <a:ext cx="7325592" cy="5029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76092"/>
                </a:solidFill>
              </a:rPr>
              <a:t>Is </a:t>
            </a:r>
            <a:r>
              <a:rPr lang="en-US" sz="1800" dirty="0">
                <a:solidFill>
                  <a:srgbClr val="376092"/>
                </a:solidFill>
              </a:rPr>
              <a:t>the breath and depth of </a:t>
            </a:r>
            <a:r>
              <a:rPr lang="en-US" sz="1800" dirty="0" smtClean="0">
                <a:solidFill>
                  <a:srgbClr val="376092"/>
                </a:solidFill>
              </a:rPr>
              <a:t>your IT </a:t>
            </a:r>
            <a:r>
              <a:rPr lang="en-US" sz="1800" dirty="0">
                <a:solidFill>
                  <a:srgbClr val="376092"/>
                </a:solidFill>
              </a:rPr>
              <a:t>support </a:t>
            </a:r>
            <a:r>
              <a:rPr lang="en-US" sz="1800" dirty="0" smtClean="0">
                <a:solidFill>
                  <a:srgbClr val="376092"/>
                </a:solidFill>
              </a:rPr>
              <a:t>insufficient?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76092"/>
                </a:solidFill>
              </a:rPr>
              <a:t>Are you unable to tackle strategic IT issues because you spend all your time on tactical problems?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76092"/>
                </a:solidFill>
              </a:rPr>
              <a:t>Are you faced with reoccurring significant desktop and server capital expenses?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76092"/>
                </a:solidFill>
              </a:rPr>
              <a:t>Do you need increased mobility for your staff?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76092"/>
                </a:solidFill>
              </a:rPr>
              <a:t>Is your data stored in an off-site location?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76092"/>
                </a:solidFill>
              </a:rPr>
              <a:t>Are you worried about the viability of your business if disaster strikes?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CC6600"/>
                </a:solidFill>
              </a:rPr>
              <a:t>Do you just want to get out of the day-to-day IT business and focus on your core competency?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Stay Tuned…</a:t>
            </a:r>
          </a:p>
        </p:txBody>
      </p:sp>
    </p:spTree>
    <p:extLst>
      <p:ext uri="{BB962C8B-B14F-4D97-AF65-F5344CB8AC3E}">
        <p14:creationId xmlns:p14="http://schemas.microsoft.com/office/powerpoint/2010/main" val="374991984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80"/>
                            </p:stCondLst>
                            <p:childTnLst>
                              <p:par>
                                <p:cTn id="45" presetID="18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>
                <a:cs typeface="Arial" charset="0"/>
              </a:rPr>
              <a:t>Common Premise Based IT Environment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466725" y="1524000"/>
            <a:ext cx="8229600" cy="3951287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3 - 4 year </a:t>
            </a:r>
            <a:r>
              <a:rPr lang="en-US" sz="2000" b="1" dirty="0" smtClean="0">
                <a:solidFill>
                  <a:srgbClr val="CC6600"/>
                </a:solidFill>
              </a:rPr>
              <a:t>refresh cycle for PCs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4 – 5 year </a:t>
            </a:r>
            <a:r>
              <a:rPr lang="en-US" sz="2000" b="1" dirty="0">
                <a:solidFill>
                  <a:srgbClr val="CC6600"/>
                </a:solidFill>
              </a:rPr>
              <a:t>refresh cycle </a:t>
            </a:r>
            <a:r>
              <a:rPr lang="en-US" sz="2000" b="1" dirty="0" smtClean="0">
                <a:solidFill>
                  <a:srgbClr val="CC6600"/>
                </a:solidFill>
              </a:rPr>
              <a:t>servers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Reoccurring software </a:t>
            </a:r>
            <a:r>
              <a:rPr lang="en-US" sz="2000" b="1" dirty="0" smtClean="0">
                <a:solidFill>
                  <a:srgbClr val="CC6600"/>
                </a:solidFill>
              </a:rPr>
              <a:t>license fees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Insufficient </a:t>
            </a:r>
            <a:r>
              <a:rPr lang="en-US" sz="2000" b="1" dirty="0" smtClean="0">
                <a:solidFill>
                  <a:srgbClr val="CC6600"/>
                </a:solidFill>
              </a:rPr>
              <a:t>skill level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 IT staff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Lacks adequate </a:t>
            </a:r>
            <a:r>
              <a:rPr lang="en-US" sz="2000" b="1" dirty="0" smtClean="0">
                <a:solidFill>
                  <a:srgbClr val="CC6600"/>
                </a:solidFill>
              </a:rPr>
              <a:t>backups &amp; security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Slow restoral of critical business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processes after a disaster</a:t>
            </a:r>
          </a:p>
        </p:txBody>
      </p:sp>
      <p:sp>
        <p:nvSpPr>
          <p:cNvPr id="235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33400" y="808038"/>
            <a:ext cx="8229600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/>
              <a:t>Expensive in time and resources to install and maintain!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3ECA3-7BED-4DDE-A645-51F5823A628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91000" cy="4381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670677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0" y="353713"/>
            <a:ext cx="7808708" cy="4420023"/>
          </a:xfrm>
          <a:prstGeom prst="rect">
            <a:avLst/>
          </a:prstGeom>
          <a:noFill/>
          <a:ln>
            <a:noFill/>
          </a:ln>
          <a:effectLst>
            <a:outerShdw blurRad="342900" dist="35921" dir="2700000" algn="ctr" rotWithShape="0">
              <a:schemeClr val="tx1">
                <a:alpha val="6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9217" y="4859461"/>
            <a:ext cx="6109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F81BD"/>
                </a:solidFill>
                <a:latin typeface="Calibri" pitchFamily="34" charset="0"/>
              </a:rPr>
              <a:t>How does it work?</a:t>
            </a:r>
          </a:p>
          <a:p>
            <a:pPr algn="ctr"/>
            <a:r>
              <a:rPr lang="en-US" sz="2800" b="1" i="1" dirty="0" smtClean="0">
                <a:solidFill>
                  <a:srgbClr val="CC6600"/>
                </a:solidFill>
                <a:latin typeface="Calibri" pitchFamily="34" charset="0"/>
              </a:rPr>
              <a:t>There is Cloud...and then there is Cloud!</a:t>
            </a:r>
            <a:endParaRPr lang="en-US" sz="2800" b="1" i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elanevi.com/pictures/listings/168_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832100"/>
            <a:ext cx="22320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3925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 New IT Solution Option to Consider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i="1" dirty="0" smtClean="0"/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2955925" y="3098800"/>
            <a:ext cx="2530475" cy="1016000"/>
            <a:chOff x="3505200" y="3373125"/>
            <a:chExt cx="2530475" cy="1016860"/>
          </a:xfrm>
        </p:grpSpPr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 rot="4923052">
              <a:off x="4174695" y="3148130"/>
              <a:ext cx="1016860" cy="14668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  <p:sp>
          <p:nvSpPr>
            <p:cNvPr id="27660" name="TextBox 454669"/>
            <p:cNvSpPr txBox="1">
              <a:spLocks noChangeArrowheads="1"/>
            </p:cNvSpPr>
            <p:nvPr/>
          </p:nvSpPr>
          <p:spPr bwMode="auto">
            <a:xfrm>
              <a:off x="3505200" y="3733800"/>
              <a:ext cx="2530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ts val="200"/>
                </a:spcBef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WAN/LAN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133600"/>
            <a:ext cx="3683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448300" y="1428750"/>
            <a:ext cx="31861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Enterprise Class Data Center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524000" y="4419600"/>
            <a:ext cx="2260600" cy="1676400"/>
            <a:chOff x="5097267" y="389389"/>
            <a:chExt cx="3571875" cy="2838450"/>
          </a:xfrm>
        </p:grpSpPr>
        <p:pic>
          <p:nvPicPr>
            <p:cNvPr id="27657" name="Picture 16" descr="http://www.dsctech.net/images/ecsnew_sm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267" y="389389"/>
              <a:ext cx="357187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52771" y="1668842"/>
              <a:ext cx="381268" cy="13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5500" y="1428750"/>
            <a:ext cx="29384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Premise Based IT Solution</a:t>
            </a:r>
          </a:p>
        </p:txBody>
      </p:sp>
    </p:spTree>
    <p:extLst>
      <p:ext uri="{BB962C8B-B14F-4D97-AF65-F5344CB8AC3E}">
        <p14:creationId xmlns:p14="http://schemas.microsoft.com/office/powerpoint/2010/main" val="413458274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5"/>
          <p:cNvGrpSpPr>
            <a:grpSpLocks/>
          </p:cNvGrpSpPr>
          <p:nvPr/>
        </p:nvGrpSpPr>
        <p:grpSpPr bwMode="auto">
          <a:xfrm>
            <a:off x="338138" y="2822575"/>
            <a:ext cx="2233612" cy="1273175"/>
            <a:chOff x="338079" y="2822583"/>
            <a:chExt cx="2233671" cy="1273174"/>
          </a:xfrm>
        </p:grpSpPr>
        <p:pic>
          <p:nvPicPr>
            <p:cNvPr id="28687" name="Picture 4" descr="http://elanevi.com/pictures/listings/168_5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8945" y="2822583"/>
              <a:ext cx="2232805" cy="127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8079" y="2822583"/>
              <a:ext cx="538176" cy="1220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 New IT Solution Option to Consider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i="1" dirty="0" smtClean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524000" y="4419600"/>
            <a:ext cx="2260600" cy="1676400"/>
            <a:chOff x="5097267" y="389389"/>
            <a:chExt cx="3571875" cy="2838450"/>
          </a:xfrm>
        </p:grpSpPr>
        <p:pic>
          <p:nvPicPr>
            <p:cNvPr id="28685" name="Picture 16" descr="http://www.dsctech.net/images/ecsnew_sm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7267" y="389389"/>
              <a:ext cx="357187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752771" y="1668842"/>
              <a:ext cx="381268" cy="13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Picture 30" descr="3-00381_L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11538"/>
            <a:ext cx="25384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25500" y="1447800"/>
            <a:ext cx="2133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Hosted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IT Solution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8300" y="1428750"/>
            <a:ext cx="31861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Enterprise Class Data Center</a:t>
            </a:r>
          </a:p>
        </p:txBody>
      </p:sp>
      <p:pic>
        <p:nvPicPr>
          <p:cNvPr id="24" name="Picture 4" descr="http://elanevi.com/pictures/listings/168_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843213"/>
            <a:ext cx="22320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925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133600"/>
            <a:ext cx="3683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/>
        </p:spPr>
      </p:pic>
      <p:grpSp>
        <p:nvGrpSpPr>
          <p:cNvPr id="28682" name="Group 12"/>
          <p:cNvGrpSpPr>
            <a:grpSpLocks/>
          </p:cNvGrpSpPr>
          <p:nvPr/>
        </p:nvGrpSpPr>
        <p:grpSpPr bwMode="auto">
          <a:xfrm>
            <a:off x="2955925" y="3098800"/>
            <a:ext cx="2530475" cy="1016000"/>
            <a:chOff x="3505200" y="3373125"/>
            <a:chExt cx="2530475" cy="1016860"/>
          </a:xfrm>
        </p:grpSpPr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 rot="4923052">
              <a:off x="4174695" y="3148130"/>
              <a:ext cx="1016860" cy="14668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  <p:sp>
          <p:nvSpPr>
            <p:cNvPr id="28684" name="TextBox 454669"/>
            <p:cNvSpPr txBox="1">
              <a:spLocks noChangeArrowheads="1"/>
            </p:cNvSpPr>
            <p:nvPr/>
          </p:nvSpPr>
          <p:spPr bwMode="auto">
            <a:xfrm>
              <a:off x="3505200" y="3733800"/>
              <a:ext cx="2530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ts val="200"/>
                </a:spcBef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WAN/LAN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35535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133600"/>
            <a:ext cx="36830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/>
        </p:spPr>
      </p:pic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338138" y="2822575"/>
            <a:ext cx="2233612" cy="1273175"/>
            <a:chOff x="338079" y="2822583"/>
            <a:chExt cx="2233671" cy="1273174"/>
          </a:xfrm>
        </p:grpSpPr>
        <p:pic>
          <p:nvPicPr>
            <p:cNvPr id="29714" name="Picture 4" descr="http://elanevi.com/pictures/listings/168_5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945" y="2822583"/>
              <a:ext cx="2232805" cy="127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8079" y="2822583"/>
              <a:ext cx="538176" cy="1220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 New IT Solution Option to Consider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25500" y="1447800"/>
            <a:ext cx="2133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Hosted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IT Solution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8300" y="1428750"/>
            <a:ext cx="31861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Enterprise Class Data Center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298700" y="3409950"/>
            <a:ext cx="4232275" cy="933450"/>
            <a:chOff x="2298700" y="3409355"/>
            <a:chExt cx="4232349" cy="934819"/>
          </a:xfrm>
        </p:grpSpPr>
        <p:sp>
          <p:nvSpPr>
            <p:cNvPr id="13" name="Freeform 12"/>
            <p:cNvSpPr/>
            <p:nvPr/>
          </p:nvSpPr>
          <p:spPr>
            <a:xfrm rot="20627222">
              <a:off x="2468566" y="3409355"/>
              <a:ext cx="4062483" cy="101749"/>
            </a:xfrm>
            <a:custGeom>
              <a:avLst/>
              <a:gdLst>
                <a:gd name="connsiteX0" fmla="*/ 0 w 4806542"/>
                <a:gd name="connsiteY0" fmla="*/ 332593 h 648478"/>
                <a:gd name="connsiteX1" fmla="*/ 324196 w 4806542"/>
                <a:gd name="connsiteY1" fmla="*/ 16709 h 648478"/>
                <a:gd name="connsiteX2" fmla="*/ 615142 w 4806542"/>
                <a:gd name="connsiteY2" fmla="*/ 648476 h 648478"/>
                <a:gd name="connsiteX3" fmla="*/ 955964 w 4806542"/>
                <a:gd name="connsiteY3" fmla="*/ 8396 h 648478"/>
                <a:gd name="connsiteX4" fmla="*/ 1354975 w 4806542"/>
                <a:gd name="connsiteY4" fmla="*/ 640164 h 648478"/>
                <a:gd name="connsiteX5" fmla="*/ 1662545 w 4806542"/>
                <a:gd name="connsiteY5" fmla="*/ 8396 h 648478"/>
                <a:gd name="connsiteX6" fmla="*/ 2019993 w 4806542"/>
                <a:gd name="connsiteY6" fmla="*/ 648476 h 648478"/>
                <a:gd name="connsiteX7" fmla="*/ 2319251 w 4806542"/>
                <a:gd name="connsiteY7" fmla="*/ 84 h 648478"/>
                <a:gd name="connsiteX8" fmla="*/ 2693324 w 4806542"/>
                <a:gd name="connsiteY8" fmla="*/ 598600 h 648478"/>
                <a:gd name="connsiteX9" fmla="*/ 3075709 w 4806542"/>
                <a:gd name="connsiteY9" fmla="*/ 84 h 648478"/>
                <a:gd name="connsiteX10" fmla="*/ 3433156 w 4806542"/>
                <a:gd name="connsiteY10" fmla="*/ 640164 h 648478"/>
                <a:gd name="connsiteX11" fmla="*/ 3749040 w 4806542"/>
                <a:gd name="connsiteY11" fmla="*/ 33335 h 648478"/>
                <a:gd name="connsiteX12" fmla="*/ 4098175 w 4806542"/>
                <a:gd name="connsiteY12" fmla="*/ 623538 h 648478"/>
                <a:gd name="connsiteX13" fmla="*/ 4430684 w 4806542"/>
                <a:gd name="connsiteY13" fmla="*/ 66586 h 648478"/>
                <a:gd name="connsiteX14" fmla="*/ 4771505 w 4806542"/>
                <a:gd name="connsiteY14" fmla="*/ 332593 h 648478"/>
                <a:gd name="connsiteX15" fmla="*/ 4796444 w 4806542"/>
                <a:gd name="connsiteY15" fmla="*/ 357531 h 64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06542" h="648478">
                  <a:moveTo>
                    <a:pt x="0" y="332593"/>
                  </a:moveTo>
                  <a:cubicBezTo>
                    <a:pt x="110836" y="148327"/>
                    <a:pt x="221672" y="-35938"/>
                    <a:pt x="324196" y="16709"/>
                  </a:cubicBezTo>
                  <a:cubicBezTo>
                    <a:pt x="426720" y="69356"/>
                    <a:pt x="509847" y="649862"/>
                    <a:pt x="615142" y="648476"/>
                  </a:cubicBezTo>
                  <a:cubicBezTo>
                    <a:pt x="720437" y="647091"/>
                    <a:pt x="832659" y="9781"/>
                    <a:pt x="955964" y="8396"/>
                  </a:cubicBezTo>
                  <a:cubicBezTo>
                    <a:pt x="1079269" y="7011"/>
                    <a:pt x="1237212" y="640164"/>
                    <a:pt x="1354975" y="640164"/>
                  </a:cubicBezTo>
                  <a:cubicBezTo>
                    <a:pt x="1472738" y="640164"/>
                    <a:pt x="1551709" y="7011"/>
                    <a:pt x="1662545" y="8396"/>
                  </a:cubicBezTo>
                  <a:cubicBezTo>
                    <a:pt x="1773381" y="9781"/>
                    <a:pt x="1910542" y="649861"/>
                    <a:pt x="2019993" y="648476"/>
                  </a:cubicBezTo>
                  <a:cubicBezTo>
                    <a:pt x="2129444" y="647091"/>
                    <a:pt x="2207029" y="8397"/>
                    <a:pt x="2319251" y="84"/>
                  </a:cubicBezTo>
                  <a:cubicBezTo>
                    <a:pt x="2431473" y="-8229"/>
                    <a:pt x="2567248" y="598600"/>
                    <a:pt x="2693324" y="598600"/>
                  </a:cubicBezTo>
                  <a:cubicBezTo>
                    <a:pt x="2819400" y="598600"/>
                    <a:pt x="2952404" y="-6843"/>
                    <a:pt x="3075709" y="84"/>
                  </a:cubicBezTo>
                  <a:cubicBezTo>
                    <a:pt x="3199014" y="7011"/>
                    <a:pt x="3320934" y="634622"/>
                    <a:pt x="3433156" y="640164"/>
                  </a:cubicBezTo>
                  <a:cubicBezTo>
                    <a:pt x="3545378" y="645706"/>
                    <a:pt x="3638204" y="36106"/>
                    <a:pt x="3749040" y="33335"/>
                  </a:cubicBezTo>
                  <a:cubicBezTo>
                    <a:pt x="3859877" y="30564"/>
                    <a:pt x="3984568" y="617996"/>
                    <a:pt x="4098175" y="623538"/>
                  </a:cubicBezTo>
                  <a:cubicBezTo>
                    <a:pt x="4211782" y="629080"/>
                    <a:pt x="4318462" y="115077"/>
                    <a:pt x="4430684" y="66586"/>
                  </a:cubicBezTo>
                  <a:cubicBezTo>
                    <a:pt x="4542906" y="18095"/>
                    <a:pt x="4710545" y="284102"/>
                    <a:pt x="4771505" y="332593"/>
                  </a:cubicBezTo>
                  <a:cubicBezTo>
                    <a:pt x="4832465" y="381084"/>
                    <a:pt x="4795059" y="349218"/>
                    <a:pt x="4796444" y="357531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000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98700" y="4067544"/>
              <a:ext cx="1422425" cy="2766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Mouse Movements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098675" y="3319463"/>
            <a:ext cx="4406900" cy="338137"/>
            <a:chOff x="2098305" y="3319427"/>
            <a:chExt cx="4406951" cy="337532"/>
          </a:xfrm>
        </p:grpSpPr>
        <p:sp>
          <p:nvSpPr>
            <p:cNvPr id="21" name="Freeform 20"/>
            <p:cNvSpPr/>
            <p:nvPr/>
          </p:nvSpPr>
          <p:spPr>
            <a:xfrm rot="20807516">
              <a:off x="2098305" y="3319427"/>
              <a:ext cx="4406951" cy="101418"/>
            </a:xfrm>
            <a:custGeom>
              <a:avLst/>
              <a:gdLst>
                <a:gd name="connsiteX0" fmla="*/ 0 w 4806542"/>
                <a:gd name="connsiteY0" fmla="*/ 332593 h 648478"/>
                <a:gd name="connsiteX1" fmla="*/ 324196 w 4806542"/>
                <a:gd name="connsiteY1" fmla="*/ 16709 h 648478"/>
                <a:gd name="connsiteX2" fmla="*/ 615142 w 4806542"/>
                <a:gd name="connsiteY2" fmla="*/ 648476 h 648478"/>
                <a:gd name="connsiteX3" fmla="*/ 955964 w 4806542"/>
                <a:gd name="connsiteY3" fmla="*/ 8396 h 648478"/>
                <a:gd name="connsiteX4" fmla="*/ 1354975 w 4806542"/>
                <a:gd name="connsiteY4" fmla="*/ 640164 h 648478"/>
                <a:gd name="connsiteX5" fmla="*/ 1662545 w 4806542"/>
                <a:gd name="connsiteY5" fmla="*/ 8396 h 648478"/>
                <a:gd name="connsiteX6" fmla="*/ 2019993 w 4806542"/>
                <a:gd name="connsiteY6" fmla="*/ 648476 h 648478"/>
                <a:gd name="connsiteX7" fmla="*/ 2319251 w 4806542"/>
                <a:gd name="connsiteY7" fmla="*/ 84 h 648478"/>
                <a:gd name="connsiteX8" fmla="*/ 2693324 w 4806542"/>
                <a:gd name="connsiteY8" fmla="*/ 598600 h 648478"/>
                <a:gd name="connsiteX9" fmla="*/ 3075709 w 4806542"/>
                <a:gd name="connsiteY9" fmla="*/ 84 h 648478"/>
                <a:gd name="connsiteX10" fmla="*/ 3433156 w 4806542"/>
                <a:gd name="connsiteY10" fmla="*/ 640164 h 648478"/>
                <a:gd name="connsiteX11" fmla="*/ 3749040 w 4806542"/>
                <a:gd name="connsiteY11" fmla="*/ 33335 h 648478"/>
                <a:gd name="connsiteX12" fmla="*/ 4098175 w 4806542"/>
                <a:gd name="connsiteY12" fmla="*/ 623538 h 648478"/>
                <a:gd name="connsiteX13" fmla="*/ 4430684 w 4806542"/>
                <a:gd name="connsiteY13" fmla="*/ 66586 h 648478"/>
                <a:gd name="connsiteX14" fmla="*/ 4771505 w 4806542"/>
                <a:gd name="connsiteY14" fmla="*/ 332593 h 648478"/>
                <a:gd name="connsiteX15" fmla="*/ 4796444 w 4806542"/>
                <a:gd name="connsiteY15" fmla="*/ 357531 h 64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06542" h="648478">
                  <a:moveTo>
                    <a:pt x="0" y="332593"/>
                  </a:moveTo>
                  <a:cubicBezTo>
                    <a:pt x="110836" y="148327"/>
                    <a:pt x="221672" y="-35938"/>
                    <a:pt x="324196" y="16709"/>
                  </a:cubicBezTo>
                  <a:cubicBezTo>
                    <a:pt x="426720" y="69356"/>
                    <a:pt x="509847" y="649862"/>
                    <a:pt x="615142" y="648476"/>
                  </a:cubicBezTo>
                  <a:cubicBezTo>
                    <a:pt x="720437" y="647091"/>
                    <a:pt x="832659" y="9781"/>
                    <a:pt x="955964" y="8396"/>
                  </a:cubicBezTo>
                  <a:cubicBezTo>
                    <a:pt x="1079269" y="7011"/>
                    <a:pt x="1237212" y="640164"/>
                    <a:pt x="1354975" y="640164"/>
                  </a:cubicBezTo>
                  <a:cubicBezTo>
                    <a:pt x="1472738" y="640164"/>
                    <a:pt x="1551709" y="7011"/>
                    <a:pt x="1662545" y="8396"/>
                  </a:cubicBezTo>
                  <a:cubicBezTo>
                    <a:pt x="1773381" y="9781"/>
                    <a:pt x="1910542" y="649861"/>
                    <a:pt x="2019993" y="648476"/>
                  </a:cubicBezTo>
                  <a:cubicBezTo>
                    <a:pt x="2129444" y="647091"/>
                    <a:pt x="2207029" y="8397"/>
                    <a:pt x="2319251" y="84"/>
                  </a:cubicBezTo>
                  <a:cubicBezTo>
                    <a:pt x="2431473" y="-8229"/>
                    <a:pt x="2567248" y="598600"/>
                    <a:pt x="2693324" y="598600"/>
                  </a:cubicBezTo>
                  <a:cubicBezTo>
                    <a:pt x="2819400" y="598600"/>
                    <a:pt x="2952404" y="-6843"/>
                    <a:pt x="3075709" y="84"/>
                  </a:cubicBezTo>
                  <a:cubicBezTo>
                    <a:pt x="3199014" y="7011"/>
                    <a:pt x="3320934" y="634622"/>
                    <a:pt x="3433156" y="640164"/>
                  </a:cubicBezTo>
                  <a:cubicBezTo>
                    <a:pt x="3545378" y="645706"/>
                    <a:pt x="3638204" y="36106"/>
                    <a:pt x="3749040" y="33335"/>
                  </a:cubicBezTo>
                  <a:cubicBezTo>
                    <a:pt x="3859877" y="30564"/>
                    <a:pt x="3984568" y="617996"/>
                    <a:pt x="4098175" y="623538"/>
                  </a:cubicBezTo>
                  <a:cubicBezTo>
                    <a:pt x="4211782" y="629080"/>
                    <a:pt x="4318462" y="115077"/>
                    <a:pt x="4430684" y="66586"/>
                  </a:cubicBezTo>
                  <a:cubicBezTo>
                    <a:pt x="4542906" y="18095"/>
                    <a:pt x="4710545" y="284102"/>
                    <a:pt x="4771505" y="332593"/>
                  </a:cubicBezTo>
                  <a:cubicBezTo>
                    <a:pt x="4832465" y="381084"/>
                    <a:pt x="4795059" y="349218"/>
                    <a:pt x="4796444" y="357531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000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6405" y="3379644"/>
              <a:ext cx="1309703" cy="2773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Keyboard Strokes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178050" y="2711450"/>
            <a:ext cx="4276725" cy="314325"/>
            <a:chOff x="2177317" y="2711751"/>
            <a:chExt cx="4277496" cy="314434"/>
          </a:xfrm>
        </p:grpSpPr>
        <p:sp>
          <p:nvSpPr>
            <p:cNvPr id="22" name="Freeform 21"/>
            <p:cNvSpPr/>
            <p:nvPr/>
          </p:nvSpPr>
          <p:spPr>
            <a:xfrm rot="21443396">
              <a:off x="2177317" y="2924550"/>
              <a:ext cx="4277496" cy="101635"/>
            </a:xfrm>
            <a:custGeom>
              <a:avLst/>
              <a:gdLst>
                <a:gd name="connsiteX0" fmla="*/ 0 w 4806542"/>
                <a:gd name="connsiteY0" fmla="*/ 332593 h 648478"/>
                <a:gd name="connsiteX1" fmla="*/ 324196 w 4806542"/>
                <a:gd name="connsiteY1" fmla="*/ 16709 h 648478"/>
                <a:gd name="connsiteX2" fmla="*/ 615142 w 4806542"/>
                <a:gd name="connsiteY2" fmla="*/ 648476 h 648478"/>
                <a:gd name="connsiteX3" fmla="*/ 955964 w 4806542"/>
                <a:gd name="connsiteY3" fmla="*/ 8396 h 648478"/>
                <a:gd name="connsiteX4" fmla="*/ 1354975 w 4806542"/>
                <a:gd name="connsiteY4" fmla="*/ 640164 h 648478"/>
                <a:gd name="connsiteX5" fmla="*/ 1662545 w 4806542"/>
                <a:gd name="connsiteY5" fmla="*/ 8396 h 648478"/>
                <a:gd name="connsiteX6" fmla="*/ 2019993 w 4806542"/>
                <a:gd name="connsiteY6" fmla="*/ 648476 h 648478"/>
                <a:gd name="connsiteX7" fmla="*/ 2319251 w 4806542"/>
                <a:gd name="connsiteY7" fmla="*/ 84 h 648478"/>
                <a:gd name="connsiteX8" fmla="*/ 2693324 w 4806542"/>
                <a:gd name="connsiteY8" fmla="*/ 598600 h 648478"/>
                <a:gd name="connsiteX9" fmla="*/ 3075709 w 4806542"/>
                <a:gd name="connsiteY9" fmla="*/ 84 h 648478"/>
                <a:gd name="connsiteX10" fmla="*/ 3433156 w 4806542"/>
                <a:gd name="connsiteY10" fmla="*/ 640164 h 648478"/>
                <a:gd name="connsiteX11" fmla="*/ 3749040 w 4806542"/>
                <a:gd name="connsiteY11" fmla="*/ 33335 h 648478"/>
                <a:gd name="connsiteX12" fmla="*/ 4098175 w 4806542"/>
                <a:gd name="connsiteY12" fmla="*/ 623538 h 648478"/>
                <a:gd name="connsiteX13" fmla="*/ 4430684 w 4806542"/>
                <a:gd name="connsiteY13" fmla="*/ 66586 h 648478"/>
                <a:gd name="connsiteX14" fmla="*/ 4771505 w 4806542"/>
                <a:gd name="connsiteY14" fmla="*/ 332593 h 648478"/>
                <a:gd name="connsiteX15" fmla="*/ 4796444 w 4806542"/>
                <a:gd name="connsiteY15" fmla="*/ 357531 h 64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06542" h="648478">
                  <a:moveTo>
                    <a:pt x="0" y="332593"/>
                  </a:moveTo>
                  <a:cubicBezTo>
                    <a:pt x="110836" y="148327"/>
                    <a:pt x="221672" y="-35938"/>
                    <a:pt x="324196" y="16709"/>
                  </a:cubicBezTo>
                  <a:cubicBezTo>
                    <a:pt x="426720" y="69356"/>
                    <a:pt x="509847" y="649862"/>
                    <a:pt x="615142" y="648476"/>
                  </a:cubicBezTo>
                  <a:cubicBezTo>
                    <a:pt x="720437" y="647091"/>
                    <a:pt x="832659" y="9781"/>
                    <a:pt x="955964" y="8396"/>
                  </a:cubicBezTo>
                  <a:cubicBezTo>
                    <a:pt x="1079269" y="7011"/>
                    <a:pt x="1237212" y="640164"/>
                    <a:pt x="1354975" y="640164"/>
                  </a:cubicBezTo>
                  <a:cubicBezTo>
                    <a:pt x="1472738" y="640164"/>
                    <a:pt x="1551709" y="7011"/>
                    <a:pt x="1662545" y="8396"/>
                  </a:cubicBezTo>
                  <a:cubicBezTo>
                    <a:pt x="1773381" y="9781"/>
                    <a:pt x="1910542" y="649861"/>
                    <a:pt x="2019993" y="648476"/>
                  </a:cubicBezTo>
                  <a:cubicBezTo>
                    <a:pt x="2129444" y="647091"/>
                    <a:pt x="2207029" y="8397"/>
                    <a:pt x="2319251" y="84"/>
                  </a:cubicBezTo>
                  <a:cubicBezTo>
                    <a:pt x="2431473" y="-8229"/>
                    <a:pt x="2567248" y="598600"/>
                    <a:pt x="2693324" y="598600"/>
                  </a:cubicBezTo>
                  <a:cubicBezTo>
                    <a:pt x="2819400" y="598600"/>
                    <a:pt x="2952404" y="-6843"/>
                    <a:pt x="3075709" y="84"/>
                  </a:cubicBezTo>
                  <a:cubicBezTo>
                    <a:pt x="3199014" y="7011"/>
                    <a:pt x="3320934" y="634622"/>
                    <a:pt x="3433156" y="640164"/>
                  </a:cubicBezTo>
                  <a:cubicBezTo>
                    <a:pt x="3545378" y="645706"/>
                    <a:pt x="3638204" y="36106"/>
                    <a:pt x="3749040" y="33335"/>
                  </a:cubicBezTo>
                  <a:cubicBezTo>
                    <a:pt x="3859877" y="30564"/>
                    <a:pt x="3984568" y="617996"/>
                    <a:pt x="4098175" y="623538"/>
                  </a:cubicBezTo>
                  <a:cubicBezTo>
                    <a:pt x="4211782" y="629080"/>
                    <a:pt x="4318462" y="115077"/>
                    <a:pt x="4430684" y="66586"/>
                  </a:cubicBezTo>
                  <a:cubicBezTo>
                    <a:pt x="4542906" y="18095"/>
                    <a:pt x="4710545" y="284102"/>
                    <a:pt x="4771505" y="332593"/>
                  </a:cubicBezTo>
                  <a:cubicBezTo>
                    <a:pt x="4832465" y="381084"/>
                    <a:pt x="4795059" y="349218"/>
                    <a:pt x="4796444" y="357531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4264" y="2711751"/>
              <a:ext cx="1057466" cy="2763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Pixel Changes</a:t>
              </a:r>
            </a:p>
          </p:txBody>
        </p:sp>
      </p:grpSp>
      <p:grpSp>
        <p:nvGrpSpPr>
          <p:cNvPr id="29705" name="Group 12"/>
          <p:cNvGrpSpPr>
            <a:grpSpLocks/>
          </p:cNvGrpSpPr>
          <p:nvPr/>
        </p:nvGrpSpPr>
        <p:grpSpPr bwMode="auto">
          <a:xfrm>
            <a:off x="2955925" y="3098800"/>
            <a:ext cx="2530475" cy="1016000"/>
            <a:chOff x="3505200" y="3373125"/>
            <a:chExt cx="2530475" cy="1016860"/>
          </a:xfrm>
        </p:grpSpPr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 rot="4923052">
              <a:off x="4174695" y="3148130"/>
              <a:ext cx="1016860" cy="14668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  <a:ea typeface="ＭＳ Ｐゴシック"/>
                <a:cs typeface="Calibri" pitchFamily="34" charset="0"/>
              </a:endParaRPr>
            </a:p>
          </p:txBody>
        </p:sp>
        <p:sp>
          <p:nvSpPr>
            <p:cNvPr id="29707" name="TextBox 454669"/>
            <p:cNvSpPr txBox="1">
              <a:spLocks noChangeArrowheads="1"/>
            </p:cNvSpPr>
            <p:nvPr/>
          </p:nvSpPr>
          <p:spPr bwMode="auto">
            <a:xfrm>
              <a:off x="3505200" y="3733800"/>
              <a:ext cx="2530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ts val="200"/>
                </a:spcBef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WAN/LAN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93385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711200" y="204788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1143000" y="1752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Corbel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Corbel" pitchFamily="34" charset="0"/>
              </a:rPr>
            </a:br>
            <a:endParaRPr lang="en-US" sz="36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0724" name="Title 29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Delivery Models</a:t>
            </a:r>
            <a:endParaRPr lang="en-US" i="1" smtClean="0">
              <a:solidFill>
                <a:srgbClr val="C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1332421" y="1168265"/>
            <a:ext cx="1689894" cy="865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75000"/>
            </a:pPr>
            <a:r>
              <a:rPr lang="en-US" sz="32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Premise</a:t>
            </a:r>
          </a:p>
          <a:p>
            <a:pPr eaLnBrk="1" hangingPunct="1">
              <a:buSzPct val="75000"/>
              <a:buFont typeface="Wingdings" pitchFamily="2" charset="2"/>
              <a:buChar char="§"/>
            </a:pPr>
            <a:endParaRPr lang="en-US" sz="3200" b="0" dirty="0" smtClean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eaLnBrk="1" hangingPunct="1">
              <a:buSzPct val="75000"/>
            </a:pPr>
            <a:endParaRPr lang="en-US" b="0" dirty="0" smtClean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77698" y="1184367"/>
            <a:ext cx="125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75000"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>Cloud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2950" y="4418013"/>
            <a:ext cx="8070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75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</a:rPr>
              <a:t>Hybrid</a:t>
            </a:r>
          </a:p>
          <a:p>
            <a:pPr marL="800100" lvl="1" indent="-342900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Some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components in the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cloud</a:t>
            </a:r>
          </a:p>
          <a:p>
            <a:pPr marL="800100" lvl="1" indent="-342900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Some components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continue to be premise based</a:t>
            </a:r>
          </a:p>
        </p:txBody>
      </p:sp>
      <p:pic>
        <p:nvPicPr>
          <p:cNvPr id="12" name="Picture 8" descr="http://joshhighland.com/blog/wp-content/uploads/2009/01/images-fixing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843088"/>
            <a:ext cx="2808288" cy="2274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92288"/>
            <a:ext cx="2527300" cy="252730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23111077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title"/>
          </p:nvPr>
        </p:nvSpPr>
        <p:spPr bwMode="auto">
          <a:xfrm>
            <a:off x="419100" y="180473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15362" name="Content Placeholder 6"/>
          <p:cNvSpPr>
            <a:spLocks noGrp="1"/>
          </p:cNvSpPr>
          <p:nvPr>
            <p:ph sz="half" idx="2"/>
          </p:nvPr>
        </p:nvSpPr>
        <p:spPr bwMode="auto">
          <a:xfrm>
            <a:off x="533400" y="1735332"/>
            <a:ext cx="8229600" cy="43343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4F81BD"/>
                </a:solidFill>
              </a:rPr>
              <a:t>Relationships with &gt;160 COGs, municipalities, counties, etc.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4F81BD"/>
                </a:solidFill>
              </a:rPr>
              <a:t>Focused on small and medium local government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C6600"/>
                </a:solidFill>
              </a:rPr>
              <a:t>Over 20 years experience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4F81BD"/>
                </a:solidFill>
              </a:rPr>
              <a:t>Broad suite of technology </a:t>
            </a:r>
            <a:r>
              <a:rPr lang="en-US" dirty="0" smtClean="0">
                <a:solidFill>
                  <a:srgbClr val="4F81BD"/>
                </a:solidFill>
              </a:rPr>
              <a:t>solutions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4F81BD"/>
                </a:solidFill>
              </a:rPr>
              <a:t>9</a:t>
            </a:r>
            <a:r>
              <a:rPr lang="en-US" dirty="0" smtClean="0">
                <a:solidFill>
                  <a:srgbClr val="4F81BD"/>
                </a:solidFill>
              </a:rPr>
              <a:t>5</a:t>
            </a:r>
            <a:r>
              <a:rPr lang="en-US" dirty="0">
                <a:solidFill>
                  <a:srgbClr val="4F81BD"/>
                </a:solidFill>
              </a:rPr>
              <a:t>+ employees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4F81BD"/>
                </a:solidFill>
              </a:rPr>
              <a:t>Endorsed </a:t>
            </a:r>
            <a:r>
              <a:rPr lang="en-US" dirty="0">
                <a:solidFill>
                  <a:srgbClr val="4F81BD"/>
                </a:solidFill>
              </a:rPr>
              <a:t>Technology Partners</a:t>
            </a:r>
          </a:p>
          <a:p>
            <a:pPr marL="0" indent="0" eaLnBrk="1" hangingPunct="1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US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4F81BD"/>
                </a:solidFill>
              </a:rPr>
              <a:t>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536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533400" y="10668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CC6600"/>
                </a:solidFill>
              </a:rPr>
              <a:t>Extensive Local Government IT Experience</a:t>
            </a:r>
          </a:p>
        </p:txBody>
      </p:sp>
      <p:pic>
        <p:nvPicPr>
          <p:cNvPr id="6" name="Picture 12" descr="NCLM - Strategic Partner Logo - color-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604" y="4893841"/>
            <a:ext cx="2060881" cy="54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trategic Technology Partner for MASC - 2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6596" y="4805377"/>
            <a:ext cx="1496762" cy="82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38960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711200" y="204788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1143000" y="1752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orbel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Corbel" pitchFamily="34" charset="0"/>
              </a:rPr>
            </a:br>
            <a:endParaRPr lang="en-US" sz="3600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2771" name="Title 29"/>
          <p:cNvSpPr>
            <a:spLocks noGrp="1"/>
          </p:cNvSpPr>
          <p:nvPr>
            <p:ph type="title"/>
          </p:nvPr>
        </p:nvSpPr>
        <p:spPr bwMode="auto">
          <a:xfrm>
            <a:off x="228600" y="204788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Delivery Model - </a:t>
            </a:r>
            <a:r>
              <a:rPr lang="en-US" i="1" dirty="0" smtClean="0">
                <a:solidFill>
                  <a:srgbClr val="CC6600"/>
                </a:solidFill>
              </a:rPr>
              <a:t>Premise</a:t>
            </a:r>
            <a:r>
              <a:rPr lang="en-US" dirty="0" smtClean="0"/>
              <a:t>    </a:t>
            </a:r>
            <a:endParaRPr lang="en-US" sz="5400" i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135063"/>
            <a:ext cx="21685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toptechreviews.net/wp-content/uploads/2009/11/deskto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0" y="2090738"/>
            <a:ext cx="2006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19713" y="4041775"/>
            <a:ext cx="2452687" cy="1819275"/>
            <a:chOff x="5097267" y="389389"/>
            <a:chExt cx="3571875" cy="2838450"/>
          </a:xfrm>
        </p:grpSpPr>
        <p:pic>
          <p:nvPicPr>
            <p:cNvPr id="32778" name="Picture 6" descr="http://www.dsctech.net/images/ecsnew_sm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267" y="389389"/>
              <a:ext cx="357187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752583" y="1669912"/>
              <a:ext cx="381462" cy="138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217988" y="933450"/>
            <a:ext cx="4562475" cy="492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4" name="Picture 8" descr="http://joshhighland.com/blog/wp-content/uploads/2009/01/images-fixingnetwor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7" y="1436688"/>
            <a:ext cx="3533775" cy="28622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  <a:extLst/>
        </p:spPr>
      </p:pic>
      <p:sp>
        <p:nvSpPr>
          <p:cNvPr id="32777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42900" y="1179513"/>
            <a:ext cx="8229600" cy="4095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You buy </a:t>
            </a: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servers</a:t>
            </a:r>
          </a:p>
          <a:p>
            <a:pPr marL="457200" indent="-457200"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You buy </a:t>
            </a: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desktops</a:t>
            </a:r>
          </a:p>
          <a:p>
            <a:pPr marL="457200" indent="-457200"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You buy </a:t>
            </a: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storage &amp; </a:t>
            </a:r>
            <a:b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back-up systems</a:t>
            </a:r>
          </a:p>
          <a:p>
            <a:pPr marL="457200" indent="-457200"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You buy </a:t>
            </a: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all network </a:t>
            </a:r>
            <a:b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equipment</a:t>
            </a:r>
          </a:p>
          <a:p>
            <a:pPr marL="457200" indent="-457200" eaLnBrk="1" hangingPunct="1">
              <a:buSzPct val="75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You pay </a:t>
            </a: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someone to </a:t>
            </a:r>
            <a:b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maintain and support it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endParaRPr lang="en-US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907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3548062"/>
            <a:ext cx="416083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444500" y="1177925"/>
            <a:ext cx="8229600" cy="5535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26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artner provides </a:t>
            </a:r>
            <a: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the servers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26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artner </a:t>
            </a: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provides </a:t>
            </a:r>
            <a: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the desktop devices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26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artner </a:t>
            </a: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provides </a:t>
            </a:r>
            <a: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the storage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26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artner </a:t>
            </a: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provides </a:t>
            </a:r>
            <a: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the file backup, and disaster recovery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26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artner </a:t>
            </a:r>
            <a:r>
              <a:rPr lang="en-US" sz="2600" dirty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maintains </a:t>
            </a:r>
            <a: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your environment 24x7</a:t>
            </a:r>
            <a:b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</a:br>
            <a:endParaRPr lang="en-US" sz="2600" b="0" dirty="0" smtClean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b="0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600" b="0" i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You only pay for what you need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b="0" i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Little to no up-front capital cost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sz="2600" b="0" i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Scale up/down much more quickly </a:t>
            </a:r>
            <a:endParaRPr lang="en-US" sz="2600" b="0" i="1" dirty="0" smtClean="0">
              <a:solidFill>
                <a:schemeClr val="tx2"/>
              </a:solidFill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711200" y="204788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457200" y="8382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4821" name="Title 29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Delivery Model - </a:t>
            </a:r>
            <a:r>
              <a:rPr lang="en-US" i="1" dirty="0" smtClean="0">
                <a:solidFill>
                  <a:srgbClr val="CC6600"/>
                </a:solidFill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3609301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BF327-9706-4129-97CF-627485298BFA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914525"/>
            <a:ext cx="27527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284663" y="838200"/>
            <a:ext cx="390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6600"/>
                </a:solidFill>
                <a:latin typeface="Calibri" pitchFamily="34" charset="0"/>
              </a:rPr>
              <a:t>Cloud Desktop Components: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299075" y="1376363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6600"/>
                </a:solidFill>
              </a:rPr>
              <a:t>Applications</a:t>
            </a:r>
            <a:endParaRPr lang="en-US">
              <a:solidFill>
                <a:srgbClr val="CC6600"/>
              </a:solidFill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508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356225" y="199231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6600"/>
                </a:solidFill>
              </a:rPr>
              <a:t>Storage</a:t>
            </a:r>
            <a:endParaRPr lang="en-US">
              <a:solidFill>
                <a:srgbClr val="CC6600"/>
              </a:solidFill>
            </a:endParaRPr>
          </a:p>
        </p:txBody>
      </p:sp>
      <p:pic>
        <p:nvPicPr>
          <p:cNvPr id="3687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920875"/>
            <a:ext cx="508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5330825" y="2601913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6600"/>
                </a:solidFill>
              </a:rPr>
              <a:t>Backups</a:t>
            </a:r>
            <a:endParaRPr lang="en-US">
              <a:solidFill>
                <a:srgbClr val="CC6600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330825" y="32004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6600"/>
                </a:solidFill>
              </a:rPr>
              <a:t>Support</a:t>
            </a:r>
            <a:endParaRPr lang="en-US">
              <a:solidFill>
                <a:srgbClr val="CC6600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334000" y="3844925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6600"/>
                </a:solidFill>
              </a:rPr>
              <a:t>Hardware</a:t>
            </a:r>
            <a:endParaRPr lang="en-US">
              <a:solidFill>
                <a:srgbClr val="CC6600"/>
              </a:solidFill>
            </a:endParaRPr>
          </a:p>
        </p:txBody>
      </p:sp>
      <p:pic>
        <p:nvPicPr>
          <p:cNvPr id="36875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511425"/>
            <a:ext cx="508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7413" y="3100388"/>
            <a:ext cx="5508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3771900"/>
            <a:ext cx="53498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5334000" y="4430713"/>
            <a:ext cx="285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6600"/>
                </a:solidFill>
              </a:rPr>
              <a:t>Reports and Documents</a:t>
            </a:r>
            <a:endParaRPr lang="en-US">
              <a:solidFill>
                <a:srgbClr val="CC6600"/>
              </a:solidFill>
            </a:endParaRPr>
          </a:p>
        </p:txBody>
      </p:sp>
      <p:pic>
        <p:nvPicPr>
          <p:cNvPr id="36879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4343400"/>
            <a:ext cx="544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1791494" y="3390106"/>
            <a:ext cx="480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7" y="239621"/>
            <a:ext cx="84436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9411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What’s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063625"/>
            <a:ext cx="8229600" cy="244157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C6600"/>
                </a:solidFill>
              </a:rPr>
              <a:t>Standard </a:t>
            </a:r>
            <a:r>
              <a:rPr lang="en-US" b="1" dirty="0">
                <a:solidFill>
                  <a:srgbClr val="CC6600"/>
                </a:solidFill>
              </a:rPr>
              <a:t>Applications</a:t>
            </a:r>
            <a:endParaRPr lang="en-US" dirty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Microsoft Windows 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Microsoft Office 365 </a:t>
            </a:r>
            <a:r>
              <a:rPr lang="en-US" sz="2000" dirty="0" smtClean="0">
                <a:solidFill>
                  <a:schemeClr val="tx2"/>
                </a:solidFill>
              </a:rPr>
              <a:t>E3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Current versions of Word, Excel, 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PowerPoint</a:t>
            </a:r>
            <a:r>
              <a:rPr lang="en-US" sz="2000" dirty="0">
                <a:solidFill>
                  <a:schemeClr val="tx2"/>
                </a:solidFill>
              </a:rPr>
              <a:t>, Outlook, and more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Microsoft Exchange Email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250F4-3B67-4136-A3BB-218C2C968C2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89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066800"/>
            <a:ext cx="508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01995" y="3505199"/>
            <a:ext cx="8229600" cy="1749425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C6600"/>
                </a:solidFill>
              </a:rPr>
              <a:t>Client Applications</a:t>
            </a:r>
            <a:endParaRPr lang="en-US" dirty="0" smtClean="0">
              <a:solidFill>
                <a:srgbClr val="CC66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Host your </a:t>
            </a:r>
            <a:r>
              <a:rPr lang="en-US" sz="2000" b="1" dirty="0" smtClean="0">
                <a:solidFill>
                  <a:srgbClr val="CC6600"/>
                </a:solidFill>
              </a:rPr>
              <a:t>existing applications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Finance, GIS, Utilities,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Third party vendor coordination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449638"/>
            <a:ext cx="508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ublic Safety &amp; Law Enforcement Dispatch Software Solu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1910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blogs.esri.com/esri/arcgis/wp-content/themes/betablogs/images/logo-esri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4866" y="5836800"/>
            <a:ext cx="95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lub Management Software, Member Management Software - CSI Softwar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7454" y="4932363"/>
            <a:ext cx="762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ompany Inf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0238" y="5254625"/>
            <a:ext cx="660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874000" y="1454513"/>
            <a:ext cx="444500" cy="26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3095" y="1590675"/>
            <a:ext cx="444500" cy="24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Image result for office 365 E3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5937" y="1466317"/>
            <a:ext cx="2981325" cy="21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886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304800" y="191553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What’s Included?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D529C-F27F-4885-B792-0F21A4DF48C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6933" y="1241424"/>
            <a:ext cx="8814367" cy="2830925"/>
            <a:chOff x="316934" y="1219200"/>
            <a:chExt cx="8814661" cy="17526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01995" y="1219200"/>
              <a:ext cx="8229600" cy="1752600"/>
            </a:xfrm>
            <a:prstGeom prst="rect">
              <a:avLst/>
            </a:prstGeom>
          </p:spPr>
          <p:txBody>
            <a:bodyPr numCol="2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2400" kern="1200">
                  <a:solidFill>
                    <a:schemeClr val="accent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2400" kern="1200">
                  <a:solidFill>
                    <a:schemeClr val="accent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2400" kern="1200">
                  <a:solidFill>
                    <a:schemeClr val="accent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2400" kern="1200">
                  <a:solidFill>
                    <a:schemeClr val="accent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75000"/>
                <a:buFont typeface="Wingdings" pitchFamily="2" charset="2"/>
                <a:buChar char="§"/>
                <a:defRPr sz="2400" kern="1200">
                  <a:solidFill>
                    <a:schemeClr val="accent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b="1" dirty="0" smtClean="0">
                  <a:solidFill>
                    <a:srgbClr val="CC6600"/>
                  </a:solidFill>
                </a:rPr>
                <a:t>Storage</a:t>
              </a:r>
              <a:endParaRPr lang="en-US" dirty="0" smtClean="0">
                <a:solidFill>
                  <a:srgbClr val="CC6600"/>
                </a:solidFill>
              </a:endParaRP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chemeClr val="tx2"/>
                  </a:solidFill>
                </a:rPr>
                <a:t>Individual and shared file storage </a:t>
              </a:r>
            </a:p>
            <a:p>
              <a:pPr lvl="1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chemeClr val="tx2"/>
                  </a:solidFill>
                </a:rPr>
                <a:t>50G email storage per user</a:t>
              </a:r>
            </a:p>
            <a:p>
              <a:pPr lvl="1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chemeClr val="tx2"/>
                  </a:solidFill>
                </a:rPr>
                <a:t>10 </a:t>
              </a:r>
              <a:r>
                <a:rPr lang="en-US" sz="2000" dirty="0">
                  <a:solidFill>
                    <a:schemeClr val="tx2"/>
                  </a:solidFill>
                </a:rPr>
                <a:t>GB VOA </a:t>
              </a:r>
              <a:r>
                <a:rPr lang="en-US" sz="2000" dirty="0" smtClean="0">
                  <a:solidFill>
                    <a:schemeClr val="tx2"/>
                  </a:solidFill>
                </a:rPr>
                <a:t>storage per </a:t>
              </a:r>
              <a:r>
                <a:rPr lang="en-US" sz="2000" dirty="0">
                  <a:solidFill>
                    <a:schemeClr val="tx2"/>
                  </a:solidFill>
                </a:rPr>
                <a:t>user</a:t>
              </a:r>
            </a:p>
            <a:p>
              <a:pPr lvl="1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chemeClr val="tx2"/>
                  </a:solidFill>
                </a:rPr>
                <a:t>1 TB OneDrive storage per user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000" dirty="0" smtClean="0">
                  <a:solidFill>
                    <a:schemeClr val="tx2"/>
                  </a:solidFill>
                </a:rPr>
                <a:t>1 TB shared files</a:t>
              </a:r>
              <a:endParaRPr lang="en-US" sz="2000" dirty="0">
                <a:solidFill>
                  <a:schemeClr val="tx2"/>
                </a:solidFill>
              </a:endParaRPr>
            </a:p>
            <a:p>
              <a:pPr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2000" dirty="0" smtClean="0">
                <a:solidFill>
                  <a:schemeClr val="tx2"/>
                </a:solidFill>
              </a:endParaRPr>
            </a:p>
            <a:p>
              <a:pPr marL="0" indent="0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en-US" sz="2000" dirty="0" smtClean="0"/>
            </a:p>
            <a:p>
              <a:pPr fontAlgn="auto"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0969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934" y="1219200"/>
              <a:ext cx="508000" cy="32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999232"/>
            <a:ext cx="5486400" cy="480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en-US" b="1" dirty="0" smtClean="0">
              <a:solidFill>
                <a:srgbClr val="CC66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>
              <a:solidFill>
                <a:srgbClr val="CC66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C6600"/>
                </a:solidFill>
              </a:rPr>
              <a:t>Backups</a:t>
            </a:r>
            <a:endParaRPr lang="en-US" dirty="0" smtClean="0">
              <a:solidFill>
                <a:srgbClr val="CC6600"/>
              </a:solidFill>
            </a:endParaRP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  Nightly backup to alternate data centers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Backup </a:t>
            </a:r>
            <a:r>
              <a:rPr lang="en-US" sz="2000" dirty="0">
                <a:solidFill>
                  <a:schemeClr val="tx2"/>
                </a:solidFill>
              </a:rPr>
              <a:t>retention for minimum of 30 </a:t>
            </a:r>
            <a:r>
              <a:rPr lang="en-US" sz="2000" dirty="0" smtClean="0">
                <a:solidFill>
                  <a:schemeClr val="tx2"/>
                </a:solidFill>
              </a:rPr>
              <a:t>days   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  Optional 10 year email auto-archive for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    public records retention</a:t>
            </a:r>
          </a:p>
          <a:p>
            <a:pPr marL="0" indent="0" eaLnBrk="1" hangingPunct="1">
              <a:buFont typeface="Arial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/>
            <a:endParaRPr lang="en-US" dirty="0" smtClean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349" y="3852543"/>
            <a:ext cx="508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age result for secure cloud storage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49" y="1511443"/>
            <a:ext cx="2490178" cy="17786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cure cloud backup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49" y="4017558"/>
            <a:ext cx="2659451" cy="20594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2151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304800" y="261938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What’s Included?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80663-EA1D-461B-9FE6-910D5DADA50E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104900"/>
            <a:ext cx="8229600" cy="2400300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C6600"/>
                </a:solidFill>
              </a:rPr>
              <a:t>Security</a:t>
            </a:r>
            <a:endParaRPr lang="en-US" dirty="0" smtClean="0">
              <a:solidFill>
                <a:srgbClr val="CC66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SPAM filtering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Anti-Virus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Optional web filter &amp; URL blocking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066800"/>
            <a:ext cx="538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6858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743200"/>
            <a:ext cx="8229600" cy="480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C6600"/>
                </a:solidFill>
              </a:rPr>
              <a:t>Support</a:t>
            </a:r>
            <a:endParaRPr lang="en-US" dirty="0" smtClean="0">
              <a:solidFill>
                <a:srgbClr val="CC6600"/>
              </a:solidFill>
            </a:endParaRP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b="1" dirty="0" smtClean="0">
                <a:solidFill>
                  <a:srgbClr val="CC6600"/>
                </a:solidFill>
              </a:rPr>
              <a:t>  7x24 Service Desk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 7x24 </a:t>
            </a:r>
            <a:r>
              <a:rPr lang="en-US" sz="2000" b="1" dirty="0" smtClean="0">
                <a:solidFill>
                  <a:srgbClr val="CC6600"/>
                </a:solidFill>
              </a:rPr>
              <a:t>Proactive </a:t>
            </a:r>
            <a:r>
              <a:rPr lang="en-US" sz="2000" dirty="0" smtClean="0">
                <a:solidFill>
                  <a:schemeClr val="tx2"/>
                </a:solidFill>
              </a:rPr>
              <a:t>and Reactive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 Remote and Onsite Support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  Software application support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sz="2000" b="1" dirty="0" smtClean="0">
                <a:solidFill>
                  <a:srgbClr val="CC6600"/>
                </a:solidFill>
              </a:rPr>
              <a:t>  Third Party Vendor Coordination </a:t>
            </a:r>
            <a:r>
              <a:rPr lang="en-US" sz="2000" dirty="0" smtClean="0"/>
              <a:t> 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727325"/>
            <a:ext cx="550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75" y="3429000"/>
            <a:ext cx="3552825" cy="236220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105303138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What’s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066800"/>
            <a:ext cx="8229600" cy="4800600"/>
          </a:xfrm>
          <a:ln>
            <a:miter lim="800000"/>
            <a:headEnd/>
            <a:tailEnd/>
          </a:ln>
          <a:extLst/>
        </p:spPr>
        <p:txBody>
          <a:bodyPr numCol="2"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C6600"/>
                </a:solidFill>
              </a:rPr>
              <a:t>Hardware</a:t>
            </a:r>
            <a:endParaRPr lang="en-US" dirty="0" smtClean="0">
              <a:solidFill>
                <a:srgbClr val="CC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PC, keyboard,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mouse and monitor</a:t>
            </a:r>
            <a:r>
              <a:rPr lang="en-US" sz="20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583C4-4352-4E0B-8543-D7F1076F138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9461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84263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04863" y="3124200"/>
            <a:ext cx="4876800" cy="1981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6600"/>
                </a:solidFill>
                <a:latin typeface="Calibri" pitchFamily="34" charset="0"/>
              </a:rPr>
              <a:t>IT Director Services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Budgeting  </a:t>
            </a:r>
          </a:p>
          <a:p>
            <a:pPr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Strategic Planning</a:t>
            </a:r>
          </a:p>
          <a:p>
            <a:pPr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IT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Documentation</a:t>
            </a:r>
          </a:p>
          <a:p>
            <a:pPr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IT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Performance Report</a:t>
            </a:r>
          </a:p>
          <a:p>
            <a:pPr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Best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Practices and Policies Library</a:t>
            </a: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 </a:t>
            </a: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Char char="§"/>
            </a:pP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946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184525"/>
            <a:ext cx="544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swe.org/regiond/Images/BestPractices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267200"/>
            <a:ext cx="2449513" cy="17700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  <a:ex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38800" y="990600"/>
            <a:ext cx="2724150" cy="2851150"/>
            <a:chOff x="3569554" y="952975"/>
            <a:chExt cx="2074005" cy="2171225"/>
          </a:xfrm>
        </p:grpSpPr>
        <p:pic>
          <p:nvPicPr>
            <p:cNvPr id="45065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69554" y="952975"/>
              <a:ext cx="2074005" cy="217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 rot="20599475">
              <a:off x="3650535" y="1218938"/>
              <a:ext cx="380718" cy="1067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69790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Why Cloud Based Desktop?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381000" y="12954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C6600"/>
                </a:solidFill>
              </a:rPr>
              <a:t>Never purchase </a:t>
            </a:r>
            <a:r>
              <a:rPr lang="en-US" sz="2000" dirty="0" smtClean="0">
                <a:solidFill>
                  <a:schemeClr val="tx2"/>
                </a:solidFill>
              </a:rPr>
              <a:t>a PC or server again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Cloud desktop access to all your apps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from </a:t>
            </a:r>
            <a:r>
              <a:rPr lang="en-US" sz="2000" b="1" dirty="0" smtClean="0">
                <a:solidFill>
                  <a:srgbClr val="CC6600"/>
                </a:solidFill>
              </a:rPr>
              <a:t>ANY device from ANY location</a:t>
            </a:r>
            <a:br>
              <a:rPr lang="en-US" sz="2000" b="1" dirty="0" smtClean="0">
                <a:solidFill>
                  <a:srgbClr val="CC6600"/>
                </a:solidFill>
              </a:rPr>
            </a:br>
            <a:endParaRPr lang="en-US" sz="2000" b="1" dirty="0" smtClean="0">
              <a:solidFill>
                <a:srgbClr val="CC66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Utilize </a:t>
            </a:r>
            <a:r>
              <a:rPr lang="en-US" sz="2000" b="1" dirty="0" smtClean="0">
                <a:solidFill>
                  <a:srgbClr val="CC6600"/>
                </a:solidFill>
              </a:rPr>
              <a:t>more reliable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powerful computers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C6600"/>
                </a:solidFill>
              </a:rPr>
              <a:t>Eliminate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unplanned technology expenses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Built-in disaster recovery and business continuity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                 </a:t>
            </a:r>
            <a:r>
              <a:rPr lang="en-US" sz="2000" b="1" i="1" dirty="0" smtClean="0">
                <a:solidFill>
                  <a:srgbClr val="CC6600"/>
                </a:solidFill>
              </a:rPr>
              <a:t>Focus on core competency…not IT infrastructure!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5528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95397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 Next?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828675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CC6600"/>
                </a:solidFill>
              </a:rPr>
              <a:t>Cloud </a:t>
            </a:r>
            <a:r>
              <a:rPr lang="en-US" dirty="0">
                <a:solidFill>
                  <a:srgbClr val="CC6600"/>
                </a:solidFill>
              </a:rPr>
              <a:t>Services </a:t>
            </a:r>
            <a:r>
              <a:rPr lang="en-US" dirty="0" smtClean="0">
                <a:solidFill>
                  <a:srgbClr val="CC6600"/>
                </a:solidFill>
              </a:rPr>
              <a:t>Broker – Managing multiple clouds!</a:t>
            </a:r>
            <a:endParaRPr lang="en-US" dirty="0">
              <a:solidFill>
                <a:srgbClr val="CC6600"/>
              </a:solidFill>
            </a:endParaRPr>
          </a:p>
        </p:txBody>
      </p:sp>
      <p:pic>
        <p:nvPicPr>
          <p:cNvPr id="2053" name="Picture 5" descr="C:\Users\graverda\AppData\Local\Microsoft\Windows\Temporary Internet Files\Content.IE5\WGX9AA7B\MC9004339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13" y="341240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raverda\AppData\Local\Microsoft\Windows\Temporary Internet Files\Content.IE5\OA35ANKO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53" y="4220893"/>
            <a:ext cx="841300" cy="8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raverda\AppData\Local\Microsoft\Windows\Temporary Internet Files\Content.IE5\WGX9AA7B\MC900432618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490445"/>
            <a:ext cx="1162050" cy="7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3922270" y="5149436"/>
            <a:ext cx="1638556" cy="690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  <a:cs typeface="Arial" pitchFamily="34" charset="0"/>
              </a:rPr>
              <a:t>Technology Partner</a:t>
            </a:r>
          </a:p>
          <a:p>
            <a:pPr algn="ctr"/>
            <a:endParaRPr lang="en-US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30488" y="1922879"/>
            <a:ext cx="1350168" cy="135016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115250" y="1577598"/>
            <a:ext cx="1030476" cy="690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aaS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72361" y="2927766"/>
            <a:ext cx="2113727" cy="67068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1284525" y="2582485"/>
            <a:ext cx="1030476" cy="690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PaaS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357123" y="3841030"/>
            <a:ext cx="2628965" cy="193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99763" y="4195836"/>
            <a:ext cx="2186325" cy="6091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11022" y="4517286"/>
            <a:ext cx="1369634" cy="107622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841885" y="3505274"/>
            <a:ext cx="1030476" cy="690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IaaS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0393" y="4558505"/>
            <a:ext cx="858741" cy="4929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Vendor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81652" y="5347017"/>
            <a:ext cx="858741" cy="4929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Vendor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049" name="Straight Arrow Connector 2048"/>
          <p:cNvCxnSpPr/>
          <p:nvPr/>
        </p:nvCxnSpPr>
        <p:spPr>
          <a:xfrm>
            <a:off x="4713633" y="4564911"/>
            <a:ext cx="27915" cy="67163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6403790" y="2306392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End Users</a:t>
            </a:r>
            <a:endParaRPr lang="en-US" b="1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291904" y="4500416"/>
            <a:ext cx="1272813" cy="138010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Rounded Rectangle 2057"/>
          <p:cNvSpPr/>
          <p:nvPr/>
        </p:nvSpPr>
        <p:spPr>
          <a:xfrm>
            <a:off x="5873309" y="5593507"/>
            <a:ext cx="1382816" cy="5964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Premise Based Solutions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6" descr="C:\Users\graverda\AppData\Local\Microsoft\Windows\Temporary Internet Files\Content.IE5\OA35ANKO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53" y="2687368"/>
            <a:ext cx="841300" cy="8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88945" y="3076574"/>
            <a:ext cx="1369634" cy="150830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prstClr val="white"/>
                </a:solidFill>
              </a:rPr>
              <a:t>Cloud Services Broker</a:t>
            </a:r>
          </a:p>
          <a:p>
            <a:pPr lvl="0" algn="ctr"/>
            <a:endParaRPr lang="en-US" sz="1000" dirty="0">
              <a:solidFill>
                <a:prstClr val="white"/>
              </a:solidFill>
            </a:endParaRP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Aggregation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Integration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Customization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Management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Arbitrage</a:t>
            </a:r>
          </a:p>
        </p:txBody>
      </p:sp>
    </p:spTree>
    <p:extLst>
      <p:ext uri="{BB962C8B-B14F-4D97-AF65-F5344CB8AC3E}">
        <p14:creationId xmlns:p14="http://schemas.microsoft.com/office/powerpoint/2010/main" val="375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Partial</a:t>
            </a:r>
            <a:r>
              <a:rPr lang="en-US" sz="3200" dirty="0" smtClean="0"/>
              <a:t> List of Municipal Clients in the </a:t>
            </a:r>
            <a:r>
              <a:rPr lang="en-US" sz="3200" dirty="0" smtClean="0">
                <a:solidFill>
                  <a:srgbClr val="CC6600"/>
                </a:solidFill>
              </a:rPr>
              <a:t>Cloud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10308"/>
            <a:ext cx="4040188" cy="3951288"/>
          </a:xfrm>
        </p:spPr>
        <p:txBody>
          <a:bodyPr/>
          <a:lstStyle/>
          <a:p>
            <a:r>
              <a:rPr lang="en-US" sz="1800" dirty="0" smtClean="0"/>
              <a:t>Decatur, GA</a:t>
            </a:r>
          </a:p>
          <a:p>
            <a:r>
              <a:rPr lang="en-US" sz="1800" dirty="0"/>
              <a:t>Clayton, NC</a:t>
            </a:r>
          </a:p>
          <a:p>
            <a:r>
              <a:rPr lang="en-US" sz="1800" dirty="0" smtClean="0"/>
              <a:t>Valdosta</a:t>
            </a:r>
            <a:r>
              <a:rPr lang="en-US" sz="1800" dirty="0"/>
              <a:t>, GA</a:t>
            </a:r>
          </a:p>
          <a:p>
            <a:r>
              <a:rPr lang="en-US" sz="1800" dirty="0"/>
              <a:t>Hendersonville, NC</a:t>
            </a:r>
          </a:p>
          <a:p>
            <a:r>
              <a:rPr lang="en-US" sz="1800" dirty="0" smtClean="0"/>
              <a:t>Burlington</a:t>
            </a:r>
            <a:r>
              <a:rPr lang="en-US" sz="1800" dirty="0"/>
              <a:t>, VT</a:t>
            </a:r>
          </a:p>
          <a:p>
            <a:r>
              <a:rPr lang="en-US" sz="1800" dirty="0"/>
              <a:t>Ulster County, NY</a:t>
            </a:r>
          </a:p>
          <a:p>
            <a:r>
              <a:rPr lang="en-US" sz="1800" dirty="0" smtClean="0"/>
              <a:t>Springfield, TN</a:t>
            </a:r>
          </a:p>
          <a:p>
            <a:r>
              <a:rPr lang="en-US" sz="1800" dirty="0" smtClean="0"/>
              <a:t>Boiling </a:t>
            </a:r>
            <a:r>
              <a:rPr lang="en-US" sz="1800" dirty="0"/>
              <a:t>Spring Lakes, NC</a:t>
            </a:r>
          </a:p>
          <a:p>
            <a:r>
              <a:rPr lang="en-US" sz="1800" dirty="0" smtClean="0"/>
              <a:t>Bolder City, NV</a:t>
            </a:r>
            <a:endParaRPr lang="en-US" sz="1800" dirty="0"/>
          </a:p>
          <a:p>
            <a:r>
              <a:rPr lang="en-US" sz="1800" dirty="0" smtClean="0"/>
              <a:t>Milton, GA</a:t>
            </a:r>
          </a:p>
          <a:p>
            <a:r>
              <a:rPr lang="en-US" sz="1800" dirty="0"/>
              <a:t>Sumter, SC</a:t>
            </a:r>
          </a:p>
          <a:p>
            <a:r>
              <a:rPr lang="en-US" sz="1800" dirty="0" smtClean="0"/>
              <a:t>Waynesville</a:t>
            </a:r>
            <a:r>
              <a:rPr lang="en-US" sz="1800" dirty="0"/>
              <a:t>, NC</a:t>
            </a:r>
          </a:p>
          <a:p>
            <a:r>
              <a:rPr lang="en-US" sz="1800" dirty="0" smtClean="0"/>
              <a:t>Florence</a:t>
            </a:r>
            <a:r>
              <a:rPr lang="en-US" sz="1800" dirty="0"/>
              <a:t>, SC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10308"/>
            <a:ext cx="4041775" cy="3951288"/>
          </a:xfrm>
        </p:spPr>
        <p:txBody>
          <a:bodyPr/>
          <a:lstStyle/>
          <a:p>
            <a:r>
              <a:rPr lang="en-US" sz="1800" dirty="0"/>
              <a:t>Emerald Isle, NC</a:t>
            </a:r>
          </a:p>
          <a:p>
            <a:r>
              <a:rPr lang="en-US" sz="1800" dirty="0" smtClean="0"/>
              <a:t>Knightdale, NC</a:t>
            </a:r>
          </a:p>
          <a:p>
            <a:r>
              <a:rPr lang="en-US" sz="1800" dirty="0" smtClean="0"/>
              <a:t>City </a:t>
            </a:r>
            <a:r>
              <a:rPr lang="en-US" sz="1800" dirty="0"/>
              <a:t>of Lancaster, SC</a:t>
            </a:r>
          </a:p>
          <a:p>
            <a:r>
              <a:rPr lang="en-US" sz="1800" dirty="0" smtClean="0"/>
              <a:t>South Hill, VA</a:t>
            </a:r>
          </a:p>
          <a:p>
            <a:r>
              <a:rPr lang="en-US" sz="1800" dirty="0" smtClean="0"/>
              <a:t>Hiram</a:t>
            </a:r>
            <a:r>
              <a:rPr lang="en-US" sz="1800" dirty="0"/>
              <a:t>, GA</a:t>
            </a:r>
          </a:p>
          <a:p>
            <a:r>
              <a:rPr lang="en-US" sz="1800" dirty="0" smtClean="0"/>
              <a:t>Mauldin</a:t>
            </a:r>
            <a:r>
              <a:rPr lang="en-US" sz="1800" dirty="0"/>
              <a:t>, SC</a:t>
            </a:r>
          </a:p>
          <a:p>
            <a:r>
              <a:rPr lang="en-US" sz="1800" dirty="0"/>
              <a:t>Powder Springs, GA</a:t>
            </a:r>
          </a:p>
          <a:p>
            <a:r>
              <a:rPr lang="en-US" sz="1800" dirty="0" smtClean="0"/>
              <a:t>Chamblee</a:t>
            </a:r>
            <a:r>
              <a:rPr lang="en-US" sz="1800" dirty="0"/>
              <a:t>, GA</a:t>
            </a:r>
          </a:p>
          <a:p>
            <a:r>
              <a:rPr lang="en-US" sz="1800" dirty="0" smtClean="0"/>
              <a:t>Covington </a:t>
            </a:r>
            <a:r>
              <a:rPr lang="en-US" sz="1800" dirty="0"/>
              <a:t>PD, </a:t>
            </a:r>
            <a:r>
              <a:rPr lang="en-US" sz="1800" dirty="0" smtClean="0"/>
              <a:t>GA</a:t>
            </a:r>
          </a:p>
          <a:p>
            <a:r>
              <a:rPr lang="en-US" sz="1800" dirty="0" smtClean="0"/>
              <a:t>Benson, NC</a:t>
            </a:r>
          </a:p>
          <a:p>
            <a:r>
              <a:rPr lang="en-US" sz="1800" dirty="0" smtClean="0"/>
              <a:t>River Bend, NC</a:t>
            </a:r>
          </a:p>
          <a:p>
            <a:r>
              <a:rPr lang="en-US" sz="1800" dirty="0" smtClean="0"/>
              <a:t>Whiteville, NC</a:t>
            </a:r>
          </a:p>
          <a:p>
            <a:r>
              <a:rPr lang="en-US" sz="1800" dirty="0" smtClean="0"/>
              <a:t>Winterville, NC</a:t>
            </a:r>
          </a:p>
          <a:p>
            <a:r>
              <a:rPr lang="en-US" sz="1800" dirty="0" smtClean="0"/>
              <a:t>Belmont, NC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794657"/>
            <a:ext cx="8229600" cy="639762"/>
          </a:xfrm>
        </p:spPr>
        <p:txBody>
          <a:bodyPr/>
          <a:lstStyle/>
          <a:p>
            <a:r>
              <a:rPr lang="en-US" dirty="0"/>
              <a:t>Over 160 Local Government Clients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3E5D5-AB3E-41A9-8DC0-0E5E14B9AE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32" y="4788637"/>
            <a:ext cx="1688907" cy="128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Active In Local Government Associations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816424"/>
            <a:ext cx="8229600" cy="639762"/>
          </a:xfrm>
        </p:spPr>
        <p:txBody>
          <a:bodyPr/>
          <a:lstStyle/>
          <a:p>
            <a:r>
              <a:rPr lang="en-US" sz="2400" dirty="0" smtClean="0">
                <a:solidFill>
                  <a:srgbClr val="CC6600"/>
                </a:solidFill>
              </a:rPr>
              <a:t>Solutions Designed </a:t>
            </a:r>
            <a:r>
              <a:rPr lang="en-US" sz="2400" dirty="0">
                <a:solidFill>
                  <a:srgbClr val="CC6600"/>
                </a:solidFill>
              </a:rPr>
              <a:t>Specifically For Local </a:t>
            </a:r>
            <a:r>
              <a:rPr lang="en-US" sz="2400" dirty="0" smtClean="0">
                <a:solidFill>
                  <a:srgbClr val="CC6600"/>
                </a:solidFill>
              </a:rPr>
              <a:t>Government</a:t>
            </a:r>
            <a:endParaRPr lang="en-US" sz="2400" dirty="0">
              <a:solidFill>
                <a:srgbClr val="CC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3E5D5-AB3E-41A9-8DC0-0E5E14B9AE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80" y="2698126"/>
            <a:ext cx="1346386" cy="1532964"/>
          </a:xfrm>
          <a:prstGeom prst="rect">
            <a:avLst/>
          </a:prstGeom>
        </p:spPr>
      </p:pic>
      <p:pic>
        <p:nvPicPr>
          <p:cNvPr id="9" name="Picture 12" descr="NCLM - Strategic Partner Logo - color-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9070" y="4004318"/>
            <a:ext cx="2329659" cy="61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trategic Technology Partner for MASC - 20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7465" y="5428837"/>
            <a:ext cx="1896469" cy="10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labama Association of Regional Counc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4" y="4687423"/>
            <a:ext cx="3348642" cy="13394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361" y="3982504"/>
            <a:ext cx="1512639" cy="140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http://www.vapdc.org/graphics/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22" y="2596608"/>
            <a:ext cx="2157614" cy="739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969" y="1640186"/>
            <a:ext cx="1856721" cy="648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TN Municipal Leag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7" y="1791588"/>
            <a:ext cx="2143125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2452" y="5212774"/>
            <a:ext cx="1758930" cy="1156851"/>
          </a:xfrm>
          <a:prstGeom prst="rect">
            <a:avLst/>
          </a:prstGeom>
        </p:spPr>
      </p:pic>
      <p:pic>
        <p:nvPicPr>
          <p:cNvPr id="16" name="Picture 1" descr="NC Regio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92" y="1393217"/>
            <a:ext cx="1837585" cy="15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03" y="3145885"/>
            <a:ext cx="35718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orida League of Cities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15" y="2746798"/>
            <a:ext cx="1164673" cy="11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title"/>
          </p:nvPr>
        </p:nvSpPr>
        <p:spPr>
          <a:xfrm>
            <a:off x="181958" y="0"/>
            <a:ext cx="8145463" cy="990600"/>
          </a:xfrm>
        </p:spPr>
        <p:txBody>
          <a:bodyPr anchor="ctr"/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</a:rPr>
              <a:t>Your Homework </a:t>
            </a:r>
            <a:endParaRPr lang="en-IN" sz="40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 Placeholder 10"/>
          <p:cNvSpPr txBox="1">
            <a:spLocks/>
          </p:cNvSpPr>
          <p:nvPr/>
        </p:nvSpPr>
        <p:spPr>
          <a:xfrm>
            <a:off x="313976" y="1022180"/>
            <a:ext cx="8557189" cy="5029200"/>
          </a:xfrm>
          <a:prstGeom prst="rect">
            <a:avLst/>
          </a:prstGeom>
        </p:spPr>
        <p:txBody>
          <a:bodyPr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you have a plan and a partner!  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Where is your organization on the IT Continuum</a:t>
            </a: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CC66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Does </a:t>
            </a:r>
            <a:r>
              <a:rPr lang="en-US" sz="2000" b="1" dirty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your current IT meet the </a:t>
            </a: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needs of </a:t>
            </a:r>
            <a:r>
              <a:rPr lang="en-US" sz="2000" b="1" dirty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organization?</a:t>
            </a:r>
            <a:b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</a:br>
            <a:endParaRPr lang="en-US" sz="2000" b="1" dirty="0" smtClean="0">
              <a:solidFill>
                <a:srgbClr val="CC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  Do </a:t>
            </a:r>
            <a:r>
              <a:rPr lang="en-US" sz="2000" b="1" dirty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you have a strategic </a:t>
            </a: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plan to </a:t>
            </a:r>
            <a:r>
              <a:rPr lang="en-US" sz="2000" b="1" dirty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transition </a:t>
            </a: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  to </a:t>
            </a:r>
            <a:r>
              <a:rPr lang="en-US" sz="2000" b="1" dirty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the next IT </a:t>
            </a:r>
            <a: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stage?</a:t>
            </a:r>
            <a:br>
              <a:rPr lang="en-US" sz="2000" b="1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</a:br>
            <a:endParaRPr lang="en-US" sz="2000" b="1" dirty="0" smtClean="0">
              <a:solidFill>
                <a:srgbClr val="CC66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CC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ww.armymwr.com/UserFiles/image/backtoschool/b2s_homework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" b="93741" l="5273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79" y="76200"/>
            <a:ext cx="3008242" cy="2159237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108" y="3886470"/>
            <a:ext cx="4119733" cy="23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1A6F2-359B-4CF9-B2FF-354254CAD51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5103" y="3905766"/>
            <a:ext cx="3733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Dale Graver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VC3,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7292" y="1153061"/>
            <a:ext cx="4909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>
                <a:solidFill>
                  <a:schemeClr val="tx2"/>
                </a:solidFill>
                <a:latin typeface="Calibri" pitchFamily="34" charset="0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65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/>
          <a:lstStyle/>
          <a:p>
            <a:r>
              <a:rPr lang="en-US" dirty="0"/>
              <a:t>Expertise with COGs in the </a:t>
            </a:r>
            <a:r>
              <a:rPr lang="en-US" dirty="0">
                <a:solidFill>
                  <a:srgbClr val="CC6600"/>
                </a:solidFill>
              </a:rPr>
              <a:t>Cloud</a:t>
            </a:r>
            <a:br>
              <a:rPr lang="en-US" dirty="0">
                <a:solidFill>
                  <a:srgbClr val="CC66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466850"/>
            <a:ext cx="8229600" cy="3951288"/>
          </a:xfrm>
        </p:spPr>
        <p:txBody>
          <a:bodyPr/>
          <a:lstStyle/>
          <a:p>
            <a:r>
              <a:rPr lang="en-US" sz="1800" dirty="0"/>
              <a:t>Land of Sky Regional Council, NC</a:t>
            </a:r>
          </a:p>
          <a:p>
            <a:r>
              <a:rPr lang="en-US" sz="1800" dirty="0"/>
              <a:t>Lee-Russell Council of Governments, AL</a:t>
            </a:r>
          </a:p>
          <a:p>
            <a:r>
              <a:rPr lang="en-US" sz="1800" dirty="0"/>
              <a:t>Triangle J Council of Governments, NC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Rivers Regional Commission, GA</a:t>
            </a:r>
          </a:p>
          <a:p>
            <a:r>
              <a:rPr lang="en-US" sz="1800" dirty="0" smtClean="0"/>
              <a:t>Kerr </a:t>
            </a:r>
            <a:r>
              <a:rPr lang="en-US" sz="1800" dirty="0"/>
              <a:t>Tar Council of Governments, NC</a:t>
            </a:r>
          </a:p>
          <a:p>
            <a:r>
              <a:rPr lang="en-US" sz="1800" dirty="0"/>
              <a:t>Upper Savannah Council of Governments, SC</a:t>
            </a:r>
          </a:p>
          <a:p>
            <a:r>
              <a:rPr lang="en-US" sz="1800" dirty="0" smtClean="0"/>
              <a:t>Eastern </a:t>
            </a:r>
            <a:r>
              <a:rPr lang="en-US" sz="1800" dirty="0"/>
              <a:t>Carolina Council of Governments, NC</a:t>
            </a:r>
          </a:p>
          <a:p>
            <a:r>
              <a:rPr lang="en-US" sz="1800" dirty="0" smtClean="0"/>
              <a:t>George </a:t>
            </a:r>
            <a:r>
              <a:rPr lang="en-US" sz="1800" dirty="0"/>
              <a:t>Washington Regional Commission, VA</a:t>
            </a:r>
          </a:p>
          <a:p>
            <a:r>
              <a:rPr lang="en-US" sz="1800" dirty="0"/>
              <a:t>Mid-East Commission, NC</a:t>
            </a:r>
          </a:p>
          <a:p>
            <a:r>
              <a:rPr lang="en-US" sz="1800" dirty="0" smtClean="0"/>
              <a:t>Lower </a:t>
            </a:r>
            <a:r>
              <a:rPr lang="en-US" sz="1800" dirty="0"/>
              <a:t>Savannah Council of Governments, </a:t>
            </a:r>
            <a:r>
              <a:rPr lang="en-US" sz="1800" dirty="0" smtClean="0"/>
              <a:t>SC</a:t>
            </a:r>
          </a:p>
          <a:p>
            <a:endParaRPr lang="en-US" sz="1200" dirty="0"/>
          </a:p>
          <a:p>
            <a:r>
              <a:rPr lang="en-US" sz="1800" dirty="0" smtClean="0"/>
              <a:t>North </a:t>
            </a:r>
            <a:r>
              <a:rPr lang="en-US" sz="1800" dirty="0"/>
              <a:t>Carolina League of </a:t>
            </a:r>
            <a:r>
              <a:rPr lang="en-US" sz="1800" dirty="0" smtClean="0"/>
              <a:t>Municipalities</a:t>
            </a:r>
          </a:p>
          <a:p>
            <a:r>
              <a:rPr lang="en-US" sz="1800" dirty="0" smtClean="0"/>
              <a:t>Municipal Association of South Carolina</a:t>
            </a:r>
          </a:p>
          <a:p>
            <a:r>
              <a:rPr lang="en-US" sz="1800" dirty="0" smtClean="0"/>
              <a:t>Vermont League of Cites and Towns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916672"/>
            <a:ext cx="8229600" cy="6397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Partial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3E5D5-AB3E-41A9-8DC0-0E5E14B9AE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828800"/>
            <a:ext cx="8229600" cy="3951288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driving your technology needs?</a:t>
            </a:r>
          </a:p>
          <a:p>
            <a:r>
              <a:rPr lang="en-US" dirty="0" smtClean="0"/>
              <a:t>Factors to consider</a:t>
            </a:r>
          </a:p>
          <a:p>
            <a:r>
              <a:rPr lang="en-US" dirty="0"/>
              <a:t>When is cloud computing right for you?</a:t>
            </a:r>
          </a:p>
          <a:p>
            <a:r>
              <a:rPr lang="en-US" dirty="0" smtClean="0"/>
              <a:t>What does cloud computing for local government look like?</a:t>
            </a:r>
          </a:p>
          <a:p>
            <a:r>
              <a:rPr lang="en-US" dirty="0" smtClean="0"/>
              <a:t>Who’s doing it and why?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Computing For Local Government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29425" y="5780088"/>
            <a:ext cx="2133600" cy="365125"/>
          </a:xfrm>
        </p:spPr>
        <p:txBody>
          <a:bodyPr/>
          <a:lstStyle/>
          <a:p>
            <a:pPr>
              <a:defRPr/>
            </a:pPr>
            <a:fld id="{5073E5D5-AB3E-41A9-8DC0-0E5E14B9AE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parebusinessproducts.com/content/assets/20/images/security/yellow-file-with-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0" y="4140470"/>
            <a:ext cx="1665894" cy="166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16236" y="179258"/>
            <a:ext cx="8625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What’s Driving Your IT Needs?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101070" y="3830585"/>
            <a:ext cx="991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Storage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4735" y="1487703"/>
            <a:ext cx="1950930" cy="1922491"/>
            <a:chOff x="3813526" y="1386418"/>
            <a:chExt cx="1950930" cy="1922491"/>
          </a:xfrm>
        </p:grpSpPr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4278289" y="1386418"/>
              <a:ext cx="10454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Security</a:t>
              </a:r>
              <a:endPara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9" b="90351" l="6333" r="96667">
                          <a14:foregroundMark x1="38000" y1="57456" x2="47333" y2="40351"/>
                          <a14:foregroundMark x1="71667" y1="46930" x2="73667" y2="31579"/>
                          <a14:foregroundMark x1="81000" y1="50877" x2="91667" y2="46930"/>
                          <a14:foregroundMark x1="65667" y1="80263" x2="73000" y2="59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526" y="1826202"/>
              <a:ext cx="1950930" cy="1482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 Placeholder 3"/>
          <p:cNvSpPr txBox="1">
            <a:spLocks/>
          </p:cNvSpPr>
          <p:nvPr/>
        </p:nvSpPr>
        <p:spPr>
          <a:xfrm>
            <a:off x="316236" y="822324"/>
            <a:ext cx="8229600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CC6600"/>
                </a:solidFill>
                <a:latin typeface="Calibri" pitchFamily="34" charset="0"/>
              </a:rPr>
              <a:t>Member </a:t>
            </a:r>
            <a:r>
              <a:rPr lang="en-US" sz="2800" b="1" dirty="0">
                <a:solidFill>
                  <a:srgbClr val="CC6600"/>
                </a:solidFill>
                <a:latin typeface="Calibri" pitchFamily="34" charset="0"/>
              </a:rPr>
              <a:t>and Staff Needs</a:t>
            </a:r>
          </a:p>
        </p:txBody>
      </p:sp>
      <p:pic>
        <p:nvPicPr>
          <p:cNvPr id="1030" name="Picture 6" descr="http://taylormarshall.com/wp-content/uploads/2014/06/budget-intro-300x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99" y="1687758"/>
            <a:ext cx="2177317" cy="16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2-b.examiner.com/sites/default/files/styles/image_content_width/hash/02/f9/02f9aeb123081480c3be81537628de6b.jpg?itok=Gqvnx8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40" y="4054086"/>
            <a:ext cx="2786917" cy="185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023048" y="3829821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Mobility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4" name="Picture 10" descr="http://www.2x.com/wp-content/uploads/2014/07/shutterstock_87744001-300x2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33" y="1979297"/>
            <a:ext cx="1608175" cy="12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372906" y="1494524"/>
            <a:ext cx="22710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Business Continuity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6" name="Picture 12" descr="http://mindrocket.com/wp-content/uploads/2014/10/SEOReactiveProactiv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98" y="4229931"/>
            <a:ext cx="1965803" cy="14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33958" y="3846631"/>
            <a:ext cx="1365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Availability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0915" y="6049319"/>
            <a:ext cx="5954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6600"/>
                </a:solidFill>
              </a:rPr>
              <a:t>…7x24 </a:t>
            </a:r>
            <a:r>
              <a:rPr lang="en-US" b="1" dirty="0">
                <a:solidFill>
                  <a:srgbClr val="CC6600"/>
                </a:solidFill>
              </a:rPr>
              <a:t>access to services, any time…from anywhere</a:t>
            </a:r>
          </a:p>
        </p:txBody>
      </p:sp>
    </p:spTree>
    <p:extLst>
      <p:ext uri="{BB962C8B-B14F-4D97-AF65-F5344CB8AC3E}">
        <p14:creationId xmlns:p14="http://schemas.microsoft.com/office/powerpoint/2010/main" val="323702396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2065"/>
          <p:cNvGrpSpPr>
            <a:grpSpLocks/>
          </p:cNvGrpSpPr>
          <p:nvPr/>
        </p:nvGrpSpPr>
        <p:grpSpPr bwMode="auto">
          <a:xfrm>
            <a:off x="636588" y="1862138"/>
            <a:ext cx="5649912" cy="3946525"/>
            <a:chOff x="635965" y="1724025"/>
            <a:chExt cx="5650535" cy="3947328"/>
          </a:xfrm>
        </p:grpSpPr>
        <p:grpSp>
          <p:nvGrpSpPr>
            <p:cNvPr id="25670" name="Group 2063"/>
            <p:cNvGrpSpPr>
              <a:grpSpLocks/>
            </p:cNvGrpSpPr>
            <p:nvPr/>
          </p:nvGrpSpPr>
          <p:grpSpPr bwMode="auto">
            <a:xfrm>
              <a:off x="635965" y="1724025"/>
              <a:ext cx="5650535" cy="3947328"/>
              <a:chOff x="635965" y="1724025"/>
              <a:chExt cx="5650535" cy="394732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35965" y="1724025"/>
                <a:ext cx="2352934" cy="29533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/>
                  <a:t>Internal Staff</a:t>
                </a:r>
                <a:endParaRPr lang="en-US" dirty="0"/>
              </a:p>
            </p:txBody>
          </p:sp>
          <p:grpSp>
            <p:nvGrpSpPr>
              <p:cNvPr id="25673" name="Group 2062"/>
              <p:cNvGrpSpPr>
                <a:grpSpLocks/>
              </p:cNvGrpSpPr>
              <p:nvPr/>
            </p:nvGrpSpPr>
            <p:grpSpPr bwMode="auto">
              <a:xfrm>
                <a:off x="638175" y="2023367"/>
                <a:ext cx="5648325" cy="3647986"/>
                <a:chOff x="638175" y="2023367"/>
                <a:chExt cx="5648325" cy="364798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637552" y="2024123"/>
                  <a:ext cx="5648948" cy="364723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919042" y="5218823"/>
                  <a:ext cx="2352935" cy="29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Premise Based</a:t>
                  </a:r>
                </a:p>
              </p:txBody>
            </p:sp>
          </p:grpSp>
          <p:pic>
            <p:nvPicPr>
              <p:cNvPr id="2567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23925" y="3500524"/>
                <a:ext cx="881062" cy="89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6" name="Rectangle 85"/>
            <p:cNvSpPr/>
            <p:nvPr/>
          </p:nvSpPr>
          <p:spPr>
            <a:xfrm>
              <a:off x="728050" y="2367093"/>
              <a:ext cx="1327296" cy="295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accent6">
                      <a:lumMod val="50000"/>
                    </a:schemeClr>
                  </a:solidFill>
                </a:rPr>
                <a:t>“Wearing Many Hats”</a:t>
              </a:r>
            </a:p>
          </p:txBody>
        </p:sp>
      </p:grp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11200" y="206375"/>
            <a:ext cx="792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1143000" y="1890713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Corbel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Corbel" pitchFamily="34" charset="0"/>
              </a:rPr>
            </a:br>
            <a:endParaRPr lang="en-US" sz="36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5604" name="Title 29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IT Continuum Stages…    </a:t>
            </a:r>
            <a:endParaRPr 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25605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533400" y="9144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75000"/>
            </a:pPr>
            <a:r>
              <a:rPr lang="en-US" sz="2400" dirty="0" smtClean="0">
                <a:solidFill>
                  <a:srgbClr val="CC6600"/>
                </a:solidFill>
                <a:ea typeface="Calibri" pitchFamily="34" charset="0"/>
                <a:cs typeface="Calibri" pitchFamily="34" charset="0"/>
              </a:rPr>
              <a:t>Where is your organization… where are you going, and when?</a:t>
            </a:r>
          </a:p>
        </p:txBody>
      </p:sp>
      <p:pic>
        <p:nvPicPr>
          <p:cNvPr id="25606" name="Picture 6" descr="Database Disk Storag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06475" y="-26041350"/>
            <a:ext cx="819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34004" y="1522413"/>
            <a:ext cx="2967034" cy="4273550"/>
            <a:chOff x="5309406" y="1384527"/>
            <a:chExt cx="2967819" cy="4273323"/>
          </a:xfrm>
        </p:grpSpPr>
        <p:sp>
          <p:nvSpPr>
            <p:cNvPr id="76" name="TextBox 75"/>
            <p:cNvSpPr txBox="1"/>
            <p:nvPr/>
          </p:nvSpPr>
          <p:spPr>
            <a:xfrm>
              <a:off x="5309406" y="1384527"/>
              <a:ext cx="2948768" cy="3381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+mn-cs"/>
                </a:rPr>
                <a:t>Proactive</a:t>
              </a:r>
              <a:endParaRPr lang="en-US" sz="1600" b="1" dirty="0">
                <a:solidFill>
                  <a:srgbClr val="92D050"/>
                </a:solidFill>
                <a:latin typeface="+mn-lt"/>
                <a:cs typeface="+mn-cs"/>
              </a:endParaRPr>
            </a:p>
          </p:txBody>
        </p:sp>
        <p:grpSp>
          <p:nvGrpSpPr>
            <p:cNvPr id="25660" name="Group 2072"/>
            <p:cNvGrpSpPr>
              <a:grpSpLocks/>
            </p:cNvGrpSpPr>
            <p:nvPr/>
          </p:nvGrpSpPr>
          <p:grpSpPr bwMode="auto">
            <a:xfrm>
              <a:off x="6285973" y="2009969"/>
              <a:ext cx="1991252" cy="3647881"/>
              <a:chOff x="6285973" y="2009969"/>
              <a:chExt cx="1991252" cy="36478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285973" y="2009969"/>
                <a:ext cx="1991252" cy="364788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78111" y="5208611"/>
                <a:ext cx="1748301" cy="2952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Cloud Based</a:t>
                </a:r>
              </a:p>
            </p:txBody>
          </p:sp>
          <p:pic>
            <p:nvPicPr>
              <p:cNvPr id="25664" name="Picture 2" descr="C:\Users\graverda\AppData\Local\Microsoft\Windows\Temporary Internet Files\Content.IE5\PH0KIGEP\MC900434843[1]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6053" y="3900808"/>
                <a:ext cx="472297" cy="472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5" name="Picture 2" descr="C:\Users\graverda\AppData\Local\Microsoft\Windows\Temporary Internet Files\Content.IE5\PH0KIGEP\MC900434843[1]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878453" y="4053208"/>
                <a:ext cx="472297" cy="472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6" name="Picture 2" descr="C:\Users\graverda\AppData\Local\Microsoft\Windows\Temporary Internet Files\Content.IE5\PH0KIGEP\MC900434843[1]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030853" y="4205608"/>
                <a:ext cx="472297" cy="472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7" name="Picture 2" descr="C:\Users\graverda\AppData\Local\Microsoft\Windows\Temporary Internet Files\Content.IE5\PH0KIGEP\MC900434843[1]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183253" y="4358008"/>
                <a:ext cx="472297" cy="472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8" name="Picture 2" descr="C:\Users\graverda\AppData\Local\Microsoft\Windows\Temporary Internet Files\Content.IE5\PH0KIGEP\MC900434843[1]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335653" y="4510408"/>
                <a:ext cx="472297" cy="472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608" name="Picture 8" descr="Database Disk Storag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58875" y="-25888950"/>
            <a:ext cx="819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1350" y="1519238"/>
            <a:ext cx="4699000" cy="4276725"/>
            <a:chOff x="641528" y="1380571"/>
            <a:chExt cx="4699296" cy="4277279"/>
          </a:xfrm>
        </p:grpSpPr>
        <p:sp>
          <p:nvSpPr>
            <p:cNvPr id="4" name="TextBox 3"/>
            <p:cNvSpPr txBox="1"/>
            <p:nvPr/>
          </p:nvSpPr>
          <p:spPr>
            <a:xfrm>
              <a:off x="641528" y="1380571"/>
              <a:ext cx="4699296" cy="3381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cs typeface="+mn-cs"/>
                </a:rPr>
                <a:t>Reactive   </a:t>
              </a:r>
            </a:p>
          </p:txBody>
        </p:sp>
        <p:grpSp>
          <p:nvGrpSpPr>
            <p:cNvPr id="25649" name="Group 2068"/>
            <p:cNvGrpSpPr>
              <a:grpSpLocks/>
            </p:cNvGrpSpPr>
            <p:nvPr/>
          </p:nvGrpSpPr>
          <p:grpSpPr bwMode="auto">
            <a:xfrm>
              <a:off x="2114550" y="1724025"/>
              <a:ext cx="3219450" cy="3933825"/>
              <a:chOff x="2114550" y="1724025"/>
              <a:chExt cx="3219450" cy="393382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981651" y="1723515"/>
                <a:ext cx="2352823" cy="2953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Local IT Vendor</a:t>
                </a:r>
              </a:p>
            </p:txBody>
          </p:sp>
          <p:grpSp>
            <p:nvGrpSpPr>
              <p:cNvPr id="25651" name="Group 2067"/>
              <p:cNvGrpSpPr>
                <a:grpSpLocks/>
              </p:cNvGrpSpPr>
              <p:nvPr/>
            </p:nvGrpSpPr>
            <p:grpSpPr bwMode="auto">
              <a:xfrm>
                <a:off x="2114550" y="2009865"/>
                <a:ext cx="1716523" cy="3647985"/>
                <a:chOff x="2114550" y="2009865"/>
                <a:chExt cx="1716523" cy="3647985"/>
              </a:xfrm>
            </p:grpSpPr>
            <p:grpSp>
              <p:nvGrpSpPr>
                <p:cNvPr id="25652" name="Group 2066"/>
                <p:cNvGrpSpPr>
                  <a:grpSpLocks/>
                </p:cNvGrpSpPr>
                <p:nvPr/>
              </p:nvGrpSpPr>
              <p:grpSpPr bwMode="auto">
                <a:xfrm>
                  <a:off x="2114550" y="2009865"/>
                  <a:ext cx="1534586" cy="3647985"/>
                  <a:chOff x="2114550" y="2009865"/>
                  <a:chExt cx="1534586" cy="3647985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114821" y="2009302"/>
                    <a:ext cx="0" cy="3648548"/>
                  </a:xfrm>
                  <a:prstGeom prst="line">
                    <a:avLst/>
                  </a:prstGeom>
                  <a:ln w="1905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655" name="Group 2064"/>
                  <p:cNvGrpSpPr>
                    <a:grpSpLocks/>
                  </p:cNvGrpSpPr>
                  <p:nvPr/>
                </p:nvGrpSpPr>
                <p:grpSpPr bwMode="auto">
                  <a:xfrm>
                    <a:off x="2728916" y="3469369"/>
                    <a:ext cx="920220" cy="1150821"/>
                    <a:chOff x="2728916" y="3469369"/>
                    <a:chExt cx="920220" cy="1150821"/>
                  </a:xfrm>
                </p:grpSpPr>
                <p:cxnSp>
                  <p:nvCxnSpPr>
                    <p:cNvPr id="3" name="Straight Connector 2"/>
                    <p:cNvCxnSpPr/>
                    <p:nvPr/>
                  </p:nvCxnSpPr>
                  <p:spPr>
                    <a:xfrm>
                      <a:off x="3148349" y="3660516"/>
                      <a:ext cx="0" cy="444558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5657" name="Picture 6" descr="C:\Users\graverda\AppData\Local\Microsoft\Windows\Temporary Internet Files\Content.IE5\Q0KMHLJN\MC900431616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2924176" y="3469369"/>
                      <a:ext cx="419100" cy="4191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65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2728916" y="3949831"/>
                      <a:ext cx="920220" cy="6703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89" name="Rectangle 88"/>
                <p:cNvSpPr/>
                <p:nvPr/>
              </p:nvSpPr>
              <p:spPr>
                <a:xfrm>
                  <a:off x="2503783" y="2366535"/>
                  <a:ext cx="1327234" cy="29531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Early Stages of Complexity</a:t>
                  </a:r>
                </a:p>
              </p:txBody>
            </p:sp>
          </p:grpSp>
        </p:grpSp>
      </p:grpSp>
      <p:grpSp>
        <p:nvGrpSpPr>
          <p:cNvPr id="2072" name="Group 2071"/>
          <p:cNvGrpSpPr>
            <a:grpSpLocks/>
          </p:cNvGrpSpPr>
          <p:nvPr/>
        </p:nvGrpSpPr>
        <p:grpSpPr bwMode="auto">
          <a:xfrm>
            <a:off x="4210049" y="1862138"/>
            <a:ext cx="4073526" cy="3943350"/>
            <a:chOff x="4210049" y="1724025"/>
            <a:chExt cx="4074000" cy="394335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210049" y="2009775"/>
              <a:ext cx="0" cy="36576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22" name="Group 2070"/>
            <p:cNvGrpSpPr>
              <a:grpSpLocks/>
            </p:cNvGrpSpPr>
            <p:nvPr/>
          </p:nvGrpSpPr>
          <p:grpSpPr bwMode="auto">
            <a:xfrm>
              <a:off x="4231860" y="1724025"/>
              <a:ext cx="4052189" cy="3548231"/>
              <a:chOff x="4231855" y="1724025"/>
              <a:chExt cx="4052186" cy="3548230"/>
            </a:xfrm>
          </p:grpSpPr>
          <p:grpSp>
            <p:nvGrpSpPr>
              <p:cNvPr id="25623" name="Group 2069"/>
              <p:cNvGrpSpPr>
                <a:grpSpLocks/>
              </p:cNvGrpSpPr>
              <p:nvPr/>
            </p:nvGrpSpPr>
            <p:grpSpPr bwMode="auto">
              <a:xfrm>
                <a:off x="4231856" y="1724025"/>
                <a:ext cx="4052185" cy="3548230"/>
                <a:chOff x="4232278" y="1724025"/>
                <a:chExt cx="4051771" cy="354823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5340482" y="1724025"/>
                  <a:ext cx="2943567" cy="29527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Managed Services</a:t>
                  </a:r>
                </a:p>
              </p:txBody>
            </p:sp>
            <p:grpSp>
              <p:nvGrpSpPr>
                <p:cNvPr id="25629" name="Group 2054"/>
                <p:cNvGrpSpPr>
                  <a:grpSpLocks/>
                </p:cNvGrpSpPr>
                <p:nvPr/>
              </p:nvGrpSpPr>
              <p:grpSpPr bwMode="auto">
                <a:xfrm>
                  <a:off x="4311195" y="3195322"/>
                  <a:ext cx="1795385" cy="2076933"/>
                  <a:chOff x="4311195" y="3195322"/>
                  <a:chExt cx="1795385" cy="2076934"/>
                </a:xfrm>
              </p:grpSpPr>
              <p:grpSp>
                <p:nvGrpSpPr>
                  <p:cNvPr id="25631" name="Group 2047"/>
                  <p:cNvGrpSpPr>
                    <a:grpSpLocks/>
                  </p:cNvGrpSpPr>
                  <p:nvPr/>
                </p:nvGrpSpPr>
                <p:grpSpPr bwMode="auto">
                  <a:xfrm>
                    <a:off x="4351384" y="3195322"/>
                    <a:ext cx="1755196" cy="2076934"/>
                    <a:chOff x="4351384" y="3195322"/>
                    <a:chExt cx="1755196" cy="2076934"/>
                  </a:xfrm>
                </p:grpSpPr>
                <p:cxnSp>
                  <p:nvCxnSpPr>
                    <p:cNvPr id="7" name="Straight Connector 6"/>
                    <p:cNvCxnSpPr/>
                    <p:nvPr/>
                  </p:nvCxnSpPr>
                  <p:spPr>
                    <a:xfrm>
                      <a:off x="4908632" y="3482975"/>
                      <a:ext cx="0" cy="1490663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flipH="1">
                      <a:off x="4351355" y="3479800"/>
                      <a:ext cx="1022469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H="1">
                      <a:off x="4905456" y="3736975"/>
                      <a:ext cx="736686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>
                      <a:off x="4905456" y="4332288"/>
                      <a:ext cx="731923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H="1">
                      <a:off x="4908632" y="4962526"/>
                      <a:ext cx="736686" cy="0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5641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5373403" y="4738153"/>
                      <a:ext cx="733177" cy="5341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642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5363878" y="4106875"/>
                      <a:ext cx="733177" cy="5341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643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5373403" y="3519610"/>
                      <a:ext cx="733177" cy="5341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4357706" y="3311525"/>
                      <a:ext cx="0" cy="174625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4681593" y="3195637"/>
                      <a:ext cx="0" cy="28733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5019770" y="3238500"/>
                      <a:ext cx="0" cy="244475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5373824" y="3224212"/>
                      <a:ext cx="0" cy="26193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51" name="Straight Connector 2050"/>
                  <p:cNvCxnSpPr/>
                  <p:nvPr/>
                </p:nvCxnSpPr>
                <p:spPr>
                  <a:xfrm>
                    <a:off x="4492658" y="4144962"/>
                    <a:ext cx="41279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5633" name="Picture 9" descr="C:\Users\graverda\AppData\Local\Microsoft\Windows\Temporary Internet Files\Content.IE5\LALO0JFR\MC900431637[1].png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311195" y="3904344"/>
                    <a:ext cx="363041" cy="538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4483132" y="4659313"/>
                    <a:ext cx="41279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5635" name="Picture 11" descr="C:\Users\graverda\AppData\Local\Microsoft\Windows\Temporary Internet Files\Content.IE5\NWF8GA82\MC900230329[1].wmf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4344178" y="4514273"/>
                    <a:ext cx="318309" cy="2382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91" name="Rectangle 90"/>
                <p:cNvSpPr/>
                <p:nvPr/>
              </p:nvSpPr>
              <p:spPr>
                <a:xfrm>
                  <a:off x="4232278" y="2366962"/>
                  <a:ext cx="2054464" cy="2952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High Complexity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Many Technologies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5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Delivery of Many Services</a:t>
                  </a:r>
                  <a:br>
                    <a:rPr lang="en-US" sz="105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</a:br>
                  <a:r>
                    <a:rPr lang="en-US" sz="105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High Availability Required</a:t>
                  </a:r>
                </a:p>
              </p:txBody>
            </p:sp>
          </p:grpSp>
          <p:pic>
            <p:nvPicPr>
              <p:cNvPr id="25624" name="Picture 6" descr="C:\Users\graverda\AppData\Local\Microsoft\Windows\Temporary Internet Files\Content.IE5\Q0KMHLJN\MC900431616[1]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231855" y="3093626"/>
                <a:ext cx="337890" cy="33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5" name="Picture 6" descr="C:\Users\graverda\AppData\Local\Microsoft\Windows\Temporary Internet Files\Content.IE5\Q0KMHLJN\MC900431616[1]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569744" y="3085255"/>
                <a:ext cx="337890" cy="33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6" name="Picture 6" descr="C:\Users\graverda\AppData\Local\Microsoft\Windows\Temporary Internet Files\Content.IE5\Q0KMHLJN\MC900431616[1]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248951" y="3076884"/>
                <a:ext cx="337890" cy="33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7" name="Picture 6" descr="C:\Users\graverda\AppData\Local\Microsoft\Windows\Temporary Internet Files\Content.IE5\Q0KMHLJN\MC900431616[1]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07640" y="3076884"/>
                <a:ext cx="337890" cy="33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62" name="Group 2061"/>
          <p:cNvGrpSpPr>
            <a:grpSpLocks/>
          </p:cNvGrpSpPr>
          <p:nvPr/>
        </p:nvGrpSpPr>
        <p:grpSpPr bwMode="auto">
          <a:xfrm>
            <a:off x="341313" y="1509713"/>
            <a:ext cx="8281987" cy="4581525"/>
            <a:chOff x="314282" y="1380571"/>
            <a:chExt cx="8281050" cy="4582257"/>
          </a:xfrm>
        </p:grpSpPr>
        <p:grpSp>
          <p:nvGrpSpPr>
            <p:cNvPr id="25612" name="Group 2059"/>
            <p:cNvGrpSpPr>
              <a:grpSpLocks/>
            </p:cNvGrpSpPr>
            <p:nvPr/>
          </p:nvGrpSpPr>
          <p:grpSpPr bwMode="auto">
            <a:xfrm>
              <a:off x="314282" y="1380571"/>
              <a:ext cx="8281050" cy="4582257"/>
              <a:chOff x="314282" y="1380571"/>
              <a:chExt cx="8281050" cy="458225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400033" y="5667506"/>
                <a:ext cx="2352409" cy="2953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Time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-714623" y="3686030"/>
                <a:ext cx="2353051" cy="295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IT Complexity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6624971" y="3693969"/>
                <a:ext cx="3645480" cy="295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Staff - Member  </a:t>
                </a:r>
                <a:r>
                  <a:rPr lang="en-US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Request for Services</a:t>
                </a:r>
              </a:p>
            </p:txBody>
          </p:sp>
          <p:grpSp>
            <p:nvGrpSpPr>
              <p:cNvPr id="25617" name="Group 14"/>
              <p:cNvGrpSpPr>
                <a:grpSpLocks/>
              </p:cNvGrpSpPr>
              <p:nvPr/>
            </p:nvGrpSpPr>
            <p:grpSpPr bwMode="auto">
              <a:xfrm>
                <a:off x="606705" y="1380571"/>
                <a:ext cx="7680045" cy="4305855"/>
                <a:chOff x="606705" y="1380571"/>
                <a:chExt cx="7680045" cy="4305855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628572" y="5667506"/>
                  <a:ext cx="7658820" cy="1905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8277868" y="1380571"/>
                  <a:ext cx="0" cy="428375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606349" y="1380571"/>
                  <a:ext cx="0" cy="43059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773017" y="2096647"/>
              <a:ext cx="7479454" cy="34898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2" descr="http://www.wbai.com/images/iStock_000018660718Medium_cro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738" l="4298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05817"/>
            <a:ext cx="1851326" cy="9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7434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711200" y="204788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1143000" y="1752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orbel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Corbel" pitchFamily="34" charset="0"/>
              </a:rPr>
            </a:br>
            <a:endParaRPr lang="en-US" sz="3600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2771" name="Title 29"/>
          <p:cNvSpPr>
            <a:spLocks noGrp="1"/>
          </p:cNvSpPr>
          <p:nvPr>
            <p:ph type="title"/>
          </p:nvPr>
        </p:nvSpPr>
        <p:spPr bwMode="auto">
          <a:xfrm>
            <a:off x="228600" y="204788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Factors To Consider</a:t>
            </a:r>
            <a:endParaRPr lang="en-US" sz="5400" i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http://news.intlock.com/wp-content/uploads/2013/06/onpromise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68" y="4800066"/>
            <a:ext cx="3370408" cy="10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mindrocket.com/wp-content/uploads/2014/10/SEOReactiveProact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1" y="3043635"/>
            <a:ext cx="1711064" cy="13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ographics.ie/sites/neographics.ie/files/styles/743x225/public/blog/inhouse_or_outsource.png?itok=XyF062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97" y="1521544"/>
            <a:ext cx="2544394" cy="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4053" y="5087337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SzPct val="75000"/>
            </a:pPr>
            <a:r>
              <a:rPr lang="en-US" sz="2400" b="1" dirty="0">
                <a:solidFill>
                  <a:srgbClr val="CC6600"/>
                </a:solidFill>
              </a:rPr>
              <a:t>Premise vs. Cloud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1520" y="3367384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6600"/>
                </a:solidFill>
              </a:rPr>
              <a:t>Reactive vs. Proactive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658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Pct val="75000"/>
            </a:pPr>
            <a:r>
              <a:rPr lang="en-US" sz="2400" b="1" dirty="0">
                <a:solidFill>
                  <a:srgbClr val="CC6600"/>
                </a:solidFill>
              </a:rPr>
              <a:t>In-house vs. </a:t>
            </a:r>
            <a:r>
              <a:rPr lang="en-US" sz="2400" b="1" dirty="0" smtClean="0">
                <a:solidFill>
                  <a:srgbClr val="CC6600"/>
                </a:solidFill>
              </a:rPr>
              <a:t>Outsourced</a:t>
            </a:r>
            <a:endParaRPr lang="en-US" sz="24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35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711200" y="204788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1143000" y="1752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orbel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Corbel" pitchFamily="34" charset="0"/>
              </a:rPr>
            </a:br>
            <a:endParaRPr lang="en-US" sz="3600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2771" name="Title 29"/>
          <p:cNvSpPr>
            <a:spLocks noGrp="1"/>
          </p:cNvSpPr>
          <p:nvPr>
            <p:ph type="title"/>
          </p:nvPr>
        </p:nvSpPr>
        <p:spPr bwMode="auto">
          <a:xfrm>
            <a:off x="1427162" y="250826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Insourced vs. Outsourced    </a:t>
            </a:r>
          </a:p>
        </p:txBody>
      </p:sp>
      <p:pic>
        <p:nvPicPr>
          <p:cNvPr id="4098" name="Picture 2" descr="http://microsoft.blognewschannel.com/wp-content/uploads/2007/08/hp-mediasmart-home-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135063"/>
            <a:ext cx="21685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toptechreviews.net/wp-content/uploads/2009/11/deskto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0" y="2090738"/>
            <a:ext cx="2006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19713" y="4041775"/>
            <a:ext cx="2452687" cy="1819275"/>
            <a:chOff x="5097267" y="389389"/>
            <a:chExt cx="3571875" cy="2838450"/>
          </a:xfrm>
        </p:grpSpPr>
        <p:pic>
          <p:nvPicPr>
            <p:cNvPr id="32778" name="Picture 6" descr="http://www.dsctech.net/images/ecsnew_sm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267" y="389389"/>
              <a:ext cx="357187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752583" y="1669912"/>
              <a:ext cx="381462" cy="138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213225" y="933450"/>
            <a:ext cx="4562475" cy="492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7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42899" y="1319213"/>
            <a:ext cx="5418137" cy="4095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Skill Level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Backups and Security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Budget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Retention risk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IT director skills</a:t>
            </a:r>
            <a:endParaRPr lang="en-US" b="0" dirty="0">
              <a:solidFill>
                <a:schemeClr val="tx2"/>
              </a:solidFill>
            </a:endParaRP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7x24 support availability</a:t>
            </a:r>
          </a:p>
          <a:p>
            <a:pPr marL="342900" indent="-342900" eaLnBrk="1" hangingPunct="1">
              <a:buSzPct val="75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Variable vs. fixed costs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4" y="1954610"/>
            <a:ext cx="3653078" cy="38191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neographics.ie/sites/neographics.ie/files/styles/743x225/public/blog/inhouse_or_outsource.png?itok=XyF062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5" y="437854"/>
            <a:ext cx="1059924" cy="3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5581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ustomer Document" ma:contentTypeID="0x01010075492A3D628C21458C8231FEC547805800623F9B10D1937047B8C14FDC5807F58C" ma:contentTypeVersion="19" ma:contentTypeDescription="" ma:contentTypeScope="" ma:versionID="54d75cb3dfb68b63a10b05209f7bd232">
  <xsd:schema xmlns:xsd="http://www.w3.org/2001/XMLSchema" xmlns:xs="http://www.w3.org/2001/XMLSchema" xmlns:p="http://schemas.microsoft.com/office/2006/metadata/properties" xmlns:ns1="http://schemas.microsoft.com/sharepoint/v3" xmlns:ns2="e6d3f42f-9891-48ce-9675-a8841e3fb66b" xmlns:ns3="http://schemas.microsoft.com/sharepoint/v4" targetNamespace="http://schemas.microsoft.com/office/2006/metadata/properties" ma:root="true" ma:fieldsID="0c231b21decf3eb009216016a13b84b7" ns1:_="" ns2:_="" ns3:_="">
    <xsd:import namespace="http://schemas.microsoft.com/sharepoint/v3"/>
    <xsd:import namespace="e6d3f42f-9891-48ce-9675-a8841e3fb66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Customer_x0020__x0028_meta_x0029_TaxHTField0" minOccurs="0"/>
                <xsd:element ref="ns2:Product_x0020__x0028_Meta_x0029_TaxHTField0" minOccurs="0"/>
                <xsd:element ref="ns1:DocumentSetDescription" minOccurs="0"/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4" nillable="true" ma:displayName="Description" ma:description="A description of the Document Set" ma:internalName="DocumentSetDescription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3f42f-9891-48ce-9675-a8841e3fb66b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description="" ma:hidden="true" ma:list="{2f836da3-c1c5-418b-a7e7-2c86d7738faa}" ma:internalName="TaxCatchAll" ma:showField="CatchAllData" ma:web="e6d3f42f-9891-48ce-9675-a8841e3fb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" nillable="true" ma:displayName="Taxonomy Catch All Column1" ma:description="" ma:hidden="true" ma:list="{2f836da3-c1c5-418b-a7e7-2c86d7738faa}" ma:internalName="TaxCatchAllLabel" ma:readOnly="true" ma:showField="CatchAllDataLabel" ma:web="e6d3f42f-9891-48ce-9675-a8841e3fb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_x0028_meta_x0029_TaxHTField0" ma:index="10" nillable="true" ma:taxonomy="true" ma:internalName="Customer_x0020__x0028_meta_x0029_TaxHTField0" ma:taxonomyFieldName="Customer_x0020__x0028_meta_x0029_" ma:displayName="Customer" ma:indexed="true" ma:default="" ma:fieldId="{2780ecb9-41ef-439d-8b90-b9dfb69f9f0b}" ma:sspId="23ee4abc-59e7-4cdd-8a8e-332c088b241d" ma:termSetId="77f25101-ef1f-47fc-b574-af3506c188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duct_x0020__x0028_Meta_x0029_TaxHTField0" ma:index="12" nillable="true" ma:taxonomy="true" ma:internalName="Product_x0020__x0028_Meta_x0029_TaxHTField0" ma:taxonomyFieldName="Product_x0020__x0028_Meta_x0029_" ma:displayName="Product" ma:indexed="true" ma:readOnly="false" ma:default="" ma:fieldId="{0be85b94-a59c-4d1d-ad67-4d063015b826}" ma:sspId="23ee4abc-59e7-4cdd-8a8e-332c088b241d" ma:termSetId="7bc536b1-089b-4db0-84fb-1b103445f9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e6d3f42f-9891-48ce-9675-a8841e3fb66b"/>
    <Customer_x0020__x0028_meta_x0029_TaxHTField0 xmlns="e6d3f42f-9891-48ce-9675-a8841e3fb66b">
      <Terms xmlns="http://schemas.microsoft.com/office/infopath/2007/PartnerControls"/>
    </Customer_x0020__x0028_meta_x0029_TaxHTField0>
    <Product_x0020__x0028_Meta_x0029_TaxHTField0 xmlns="e6d3f42f-9891-48ce-9675-a8841e3fb66b">
      <Terms xmlns="http://schemas.microsoft.com/office/infopath/2007/PartnerControls"/>
    </Product_x0020__x0028_Meta_x0029_TaxHTField0>
    <_dlc_DocId xmlns="e6d3f42f-9891-48ce-9675-a8841e3fb66b">VC3INC-1097-16090</_dlc_DocId>
    <_dlc_DocIdUrl xmlns="e6d3f42f-9891-48ce-9675-a8841e3fb66b">
      <Url>http://intranet.vc3.com/customers/_layouts/DocIdRedir.aspx?ID=VC3INC-1097-16090</Url>
      <Description>VC3INC-1097-16090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F97CF-B9F1-4D84-866D-6D9A482E356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B083B25-D6DB-433F-A003-E7A12AFCF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d3f42f-9891-48ce-9675-a8841e3fb66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12BBBB-B462-4D68-97C1-75C207B579A9}">
  <ds:schemaRefs>
    <ds:schemaRef ds:uri="http://schemas.microsoft.com/sharepoint/v4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e6d3f42f-9891-48ce-9675-a8841e3fb66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2098966-F02B-4BF5-9201-7CFD5317EE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28026</TotalTime>
  <Words>1177</Words>
  <Application>Microsoft Office PowerPoint</Application>
  <PresentationFormat>On-screen Show (4:3)</PresentationFormat>
  <Paragraphs>314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Corbel</vt:lpstr>
      <vt:lpstr>Wingdings</vt:lpstr>
      <vt:lpstr>Default Theme</vt:lpstr>
      <vt:lpstr>Managing Information in the Digital World ...Cloud Computing For Local Government</vt:lpstr>
      <vt:lpstr>Background</vt:lpstr>
      <vt:lpstr>Active In Local Government Associations</vt:lpstr>
      <vt:lpstr>Expertise with COGs in the Cloud </vt:lpstr>
      <vt:lpstr>Topics</vt:lpstr>
      <vt:lpstr>PowerPoint Presentation</vt:lpstr>
      <vt:lpstr>IT Continuum Stages…    </vt:lpstr>
      <vt:lpstr>Factors To Consider</vt:lpstr>
      <vt:lpstr>Insourced vs. Outsourced    </vt:lpstr>
      <vt:lpstr>The Sky Is Falling!</vt:lpstr>
      <vt:lpstr>Delivery Models</vt:lpstr>
      <vt:lpstr>Cloud Computing for Local Government </vt:lpstr>
      <vt:lpstr>When is Cloud Computing Right for You? </vt:lpstr>
      <vt:lpstr>Common Premise Based IT Environment</vt:lpstr>
      <vt:lpstr>PowerPoint Presentation</vt:lpstr>
      <vt:lpstr>A New IT Solution Option to Consider </vt:lpstr>
      <vt:lpstr>A New IT Solution Option to Consider </vt:lpstr>
      <vt:lpstr>A New IT Solution Option to Consider </vt:lpstr>
      <vt:lpstr>Delivery Models</vt:lpstr>
      <vt:lpstr>Delivery Model - Premise    </vt:lpstr>
      <vt:lpstr>Delivery Model - Cloud</vt:lpstr>
      <vt:lpstr>PowerPoint Presentation</vt:lpstr>
      <vt:lpstr>What’s Included?</vt:lpstr>
      <vt:lpstr>What’s Included?</vt:lpstr>
      <vt:lpstr>What’s Included?</vt:lpstr>
      <vt:lpstr>What’s Included?</vt:lpstr>
      <vt:lpstr>Why Cloud Based Desktop? </vt:lpstr>
      <vt:lpstr>What’s Coming Next?</vt:lpstr>
      <vt:lpstr>Partial List of Municipal Clients in the Cloud</vt:lpstr>
      <vt:lpstr>Your Homework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Murto</dc:creator>
  <cp:lastModifiedBy>Laurie Thompson</cp:lastModifiedBy>
  <cp:revision>700</cp:revision>
  <cp:lastPrinted>2017-07-21T19:23:57Z</cp:lastPrinted>
  <dcterms:created xsi:type="dcterms:W3CDTF">2011-02-18T20:54:43Z</dcterms:created>
  <dcterms:modified xsi:type="dcterms:W3CDTF">2017-07-25T19:43:50Z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0x01010075492A3D628C21458C8231FEC547805800623F9B10D1937047B8C14FDC5807F58C</vt:lpwstr>
  </property>
  <property fmtid="{D5CDD505-2E9C-101B-9397-08002B2CF9AE}" pid="3" name="_dlc_DocIdItemGuid">
    <vt:lpwstr>03db737a-d69c-4944-9e5b-61c68b335b0e</vt:lpwstr>
  </property>
  <property fmtid="{D5CDD505-2E9C-101B-9397-08002B2CF9AE}" pid="4" name="Current Version">
    <vt:lpwstr>4.0</vt:lpwstr>
  </property>
  <property fmtid="{D5CDD505-2E9C-101B-9397-08002B2CF9AE}" pid="5" name="IconOverlay">
    <vt:lpwstr/>
  </property>
  <property fmtid="{D5CDD505-2E9C-101B-9397-08002B2CF9AE}" pid="6" name="TaxCatchAll">
    <vt:lpwstr/>
  </property>
  <property fmtid="{D5CDD505-2E9C-101B-9397-08002B2CF9AE}" pid="7" name="Customer (meta)TaxHTField0">
    <vt:lpwstr/>
  </property>
  <property fmtid="{D5CDD505-2E9C-101B-9397-08002B2CF9AE}" pid="8" name="Product (Meta)TaxHTField0">
    <vt:lpwstr/>
  </property>
  <property fmtid="{D5CDD505-2E9C-101B-9397-08002B2CF9AE}" pid="9" name="_dlc_DocId">
    <vt:lpwstr>VC3INC-1097-16090</vt:lpwstr>
  </property>
  <property fmtid="{D5CDD505-2E9C-101B-9397-08002B2CF9AE}" pid="10" name="_dlc_DocIdUrl">
    <vt:lpwstr>http://intranet.vc3.com/customers/_layouts/DocIdRedir.aspx?ID=VC3INC-1097-16090, VC3INC-1097-16090</vt:lpwstr>
  </property>
</Properties>
</file>