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6" r:id="rId6"/>
    <p:sldMasterId id="2147483701" r:id="rId7"/>
    <p:sldMasterId id="2147483705" r:id="rId8"/>
    <p:sldMasterId id="2147483718" r:id="rId9"/>
    <p:sldMasterId id="2147483721" r:id="rId10"/>
  </p:sldMasterIdLst>
  <p:notesMasterIdLst>
    <p:notesMasterId r:id="rId23"/>
  </p:notesMasterIdLst>
  <p:handoutMasterIdLst>
    <p:handoutMasterId r:id="rId24"/>
  </p:handoutMasterIdLst>
  <p:sldIdLst>
    <p:sldId id="291" r:id="rId11"/>
    <p:sldId id="296" r:id="rId12"/>
    <p:sldId id="290" r:id="rId13"/>
    <p:sldId id="287" r:id="rId14"/>
    <p:sldId id="288" r:id="rId15"/>
    <p:sldId id="292" r:id="rId16"/>
    <p:sldId id="289" r:id="rId17"/>
    <p:sldId id="293" r:id="rId18"/>
    <p:sldId id="294" r:id="rId19"/>
    <p:sldId id="295" r:id="rId20"/>
    <p:sldId id="297" r:id="rId21"/>
    <p:sldId id="298" r:id="rId2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waid, Naveen" initials="NJ" lastIdx="3" clrIdx="0"/>
  <p:cmAuthor id="1" name="Alexander, Daniel" initials="DTA" lastIdx="2" clrIdx="1"/>
  <p:cmAuthor id="2" name="Taylor, Kathryn" initials="TK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66CCFF"/>
    <a:srgbClr val="0000CC"/>
    <a:srgbClr val="257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70599" autoAdjust="0"/>
  </p:normalViewPr>
  <p:slideViewPr>
    <p:cSldViewPr>
      <p:cViewPr varScale="1">
        <p:scale>
          <a:sx n="61" d="100"/>
          <a:sy n="61" d="100"/>
        </p:scale>
        <p:origin x="220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B3A2E1F2-CE9A-426F-90BF-A195B9A1FA42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C5431E9B-4C33-4A83-8EA9-EB6C2B697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0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FE50F8C0-7138-431F-94D7-695F176B1500}" type="datetimeFigureOut">
              <a:rPr lang="en-US" smtClean="0"/>
              <a:t>7/25/2017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C58281FC-C08F-4428-B5F1-88DC1EFBAB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281FC-C08F-4428-B5F1-88DC1EFBAB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8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281FC-C08F-4428-B5F1-88DC1EFBAB9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4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281FC-C08F-4428-B5F1-88DC1EFBAB9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48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4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 userDrawn="1"/>
        </p:nvCxnSpPr>
        <p:spPr>
          <a:xfrm>
            <a:off x="7391400" y="304800"/>
            <a:ext cx="0" cy="1066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27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8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re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" y="201168"/>
            <a:ext cx="8229600" cy="502920"/>
          </a:xfrm>
        </p:spPr>
        <p:txBody>
          <a:bodyPr/>
          <a:lstStyle>
            <a:lvl1pPr marL="0" indent="0">
              <a:buNone/>
              <a:defRPr sz="1800" b="1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912" y="533400"/>
            <a:ext cx="8485632" cy="637031"/>
          </a:xfrm>
        </p:spPr>
        <p:txBody>
          <a:bodyPr/>
          <a:lstStyle/>
          <a:p>
            <a:r>
              <a:rPr lang="en-US" dirty="0"/>
              <a:t>Click to Add Heading 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0352" y="13716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8"/>
          <p:cNvSpPr>
            <a:spLocks noChangeArrowheads="1"/>
          </p:cNvSpPr>
          <p:nvPr userDrawn="1"/>
        </p:nvSpPr>
        <p:spPr bwMode="auto">
          <a:xfrm>
            <a:off x="5867400" y="64008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2F80"/>
                </a:solidFill>
                <a:ea typeface="ＭＳ Ｐゴシック"/>
              </a:rPr>
              <a:t>	</a:t>
            </a:r>
            <a:fld id="{D7BE4422-0BDA-43B6-8A95-DA50935B80C4}" type="slidenum">
              <a:rPr lang="en-US" sz="1400" smtClean="0">
                <a:solidFill>
                  <a:srgbClr val="002F80"/>
                </a:solidFill>
                <a:ea typeface="ＭＳ Ｐゴシック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dirty="0">
              <a:solidFill>
                <a:srgbClr val="002F80"/>
              </a:solidFill>
              <a:ea typeface="ＭＳ Ｐゴシック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438400" y="6162675"/>
            <a:ext cx="6096000" cy="5429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002F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31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22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991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6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latin typeface="Arial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856" y="508630"/>
            <a:ext cx="291105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</a:rPr>
              <a:t>Last Modified 2/26/2013 6:31 PM Eastern Standard Time</a:t>
            </a: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23" y="668972"/>
            <a:ext cx="259045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</a:rPr>
              <a:t>Printed 2/25/2013 9:52 AM Eastern Standard Time</a:t>
            </a: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8" y="19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9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6"/>
              <a:ext cx="3226" cy="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164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CONFIDENTIAL AND PROPRIETARY</a:t>
              </a:r>
            </a:p>
            <a:p>
              <a:pPr defTabSz="816429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82" y="6574604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217694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3945698"/>
            <a:ext cx="5036084" cy="215444"/>
          </a:xfrm>
        </p:spPr>
        <p:txBody>
          <a:bodyPr>
            <a:spAutoFit/>
          </a:bodyPr>
          <a:lstStyle>
            <a:lvl1pPr>
              <a:defRPr sz="1400"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561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121549" y="234864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baseline="0">
                <a:latin typeface="+mj-lt"/>
                <a:ea typeface="+mj-ea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McK Disclaimer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6203769" y="6570448"/>
            <a:ext cx="235038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cs typeface="Arial" pitchFamily="34" charset="0"/>
              </a:rPr>
              <a:t>//FOUO//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01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160" y="1990667"/>
            <a:ext cx="4389768" cy="1231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0870" tIns="45438" rIns="90870" bIns="4543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29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0870" tIns="45438" rIns="90870" bIns="4543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0029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90870" tIns="45438" rIns="90870" bIns="4543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A3CBE2-81CF-4746-B152-3B3A2278D033}" type="slidenum">
              <a:rPr lang="en-US" sz="900" smtClean="0">
                <a:solidFill>
                  <a:srgbClr val="00296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0029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50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895-C4A6-4B91-BC49-3520508E9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04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895-C4A6-4B91-BC49-3520508E9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1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001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895-C4A6-4B91-BC49-3520508E9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36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895-C4A6-4B91-BC49-3520508E9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5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895-C4A6-4B91-BC49-3520508E9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47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895-C4A6-4B91-BC49-3520508E9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2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895-C4A6-4B91-BC49-3520508E9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87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895-C4A6-4B91-BC49-3520508E9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513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895-C4A6-4B91-BC49-3520508E9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16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895-C4A6-4B91-BC49-3520508E9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4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895-C4A6-4B91-BC49-3520508E9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59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DHS_GrayType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638800"/>
            <a:ext cx="368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3733800"/>
            <a:ext cx="8763000" cy="914400"/>
          </a:xfrm>
        </p:spPr>
        <p:txBody>
          <a:bodyPr>
            <a:normAutofit/>
          </a:bodyPr>
          <a:lstStyle>
            <a:lvl1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  <a:defRPr sz="2200" baseline="0">
                <a:solidFill>
                  <a:srgbClr val="333333"/>
                </a:solidFill>
                <a:latin typeface="Arial" pitchFamily="34" charset="0"/>
              </a:defRPr>
            </a:lvl1pPr>
          </a:lstStyle>
          <a:p>
            <a: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r>
              <a:rPr lang="en-US" sz="2200" dirty="0">
                <a:solidFill>
                  <a:srgbClr val="333333"/>
                </a:solidFill>
              </a:rPr>
              <a:t>[Insert name of group to be addressed]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648200"/>
            <a:ext cx="8763000" cy="457200"/>
          </a:xfrm>
        </p:spPr>
        <p:txBody>
          <a:bodyPr>
            <a:noAutofit/>
          </a:bodyPr>
          <a:lstStyle>
            <a:lvl1pPr>
              <a:buNone/>
              <a:defRPr sz="2200" baseline="0">
                <a:solidFill>
                  <a:srgbClr val="333333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[Insert date of presentation]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28600" y="3810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2F80"/>
                </a:solidFill>
                <a:latin typeface="Times New Roman" pitchFamily="18" charset="0"/>
                <a:cs typeface="Times New Roman" pitchFamily="18" charset="0"/>
              </a:rPr>
              <a:t>Infrastructure Resilience Guidelines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2819400"/>
            <a:ext cx="8763000" cy="914400"/>
          </a:xfrm>
        </p:spPr>
        <p:txBody>
          <a:bodyPr>
            <a:normAutofit/>
          </a:bodyPr>
          <a:lstStyle>
            <a:lvl1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  <a:defRPr sz="2200" baseline="0">
                <a:solidFill>
                  <a:srgbClr val="333333"/>
                </a:solidFill>
                <a:latin typeface="Arial" pitchFamily="34" charset="0"/>
              </a:defRPr>
            </a:lvl1pPr>
          </a:lstStyle>
          <a:p>
            <a: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r>
              <a:rPr lang="en-US" sz="2200" dirty="0">
                <a:solidFill>
                  <a:srgbClr val="333333"/>
                </a:solidFill>
              </a:rPr>
              <a:t>[Insert title of briefing]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buNone/>
              <a:defRPr>
                <a:solidFill>
                  <a:srgbClr val="A50021"/>
                </a:solidFill>
              </a:defRPr>
            </a:lvl1pPr>
          </a:lstStyle>
          <a:p>
            <a:r>
              <a:rPr lang="en-US" dirty="0"/>
              <a:t>[CAVEAT]</a:t>
            </a:r>
          </a:p>
        </p:txBody>
      </p:sp>
    </p:spTree>
    <p:extLst>
      <p:ext uri="{BB962C8B-B14F-4D97-AF65-F5344CB8AC3E}">
        <p14:creationId xmlns:p14="http://schemas.microsoft.com/office/powerpoint/2010/main" val="41514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567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Large DHS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1063625"/>
            <a:ext cx="8620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3200400" y="3810000"/>
            <a:ext cx="5791200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F80"/>
                </a:solidFill>
                <a:latin typeface="Arial" pitchFamily="34" charset="0"/>
              </a:rPr>
              <a:t>For more information, visit:</a:t>
            </a:r>
          </a:p>
          <a:p>
            <a:r>
              <a:rPr lang="en-US" sz="2800" dirty="0">
                <a:solidFill>
                  <a:srgbClr val="002F80"/>
                </a:solidFill>
                <a:latin typeface="Arial" pitchFamily="34" charset="0"/>
              </a:rPr>
              <a:t>www.dhs.gov/critical-infrastructure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4800600"/>
            <a:ext cx="5791200" cy="457200"/>
          </a:xfrm>
          <a:ln>
            <a:solidFill>
              <a:schemeClr val="tx2"/>
            </a:solidFill>
          </a:ln>
        </p:spPr>
        <p:txBody>
          <a:bodyPr/>
          <a:lstStyle>
            <a:lvl1pPr>
              <a:buNone/>
              <a:defRPr sz="2400" baseline="0">
                <a:solidFill>
                  <a:srgbClr val="002F8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5257800"/>
            <a:ext cx="5791200" cy="457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rgbClr val="002F8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715000"/>
            <a:ext cx="5791200" cy="457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rgbClr val="002F8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966812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DHS_GrayTypeLogo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638800"/>
            <a:ext cx="3683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3733800"/>
            <a:ext cx="8763000" cy="914400"/>
          </a:xfrm>
        </p:spPr>
        <p:txBody>
          <a:bodyPr>
            <a:normAutofit/>
          </a:bodyPr>
          <a:lstStyle>
            <a:lvl1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  <a:defRPr sz="2200" baseline="0">
                <a:solidFill>
                  <a:srgbClr val="333333"/>
                </a:solidFill>
                <a:latin typeface="Arial" pitchFamily="34" charset="0"/>
              </a:defRPr>
            </a:lvl1pPr>
          </a:lstStyle>
          <a:p>
            <a: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r>
              <a:rPr lang="en-US" sz="2200" dirty="0">
                <a:solidFill>
                  <a:srgbClr val="333333"/>
                </a:solidFill>
              </a:rPr>
              <a:t>[Insert name of group to be addressed]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28600" y="4648200"/>
            <a:ext cx="8763000" cy="457200"/>
          </a:xfrm>
        </p:spPr>
        <p:txBody>
          <a:bodyPr>
            <a:noAutofit/>
          </a:bodyPr>
          <a:lstStyle>
            <a:lvl1pPr>
              <a:buNone/>
              <a:defRPr sz="2200" baseline="0">
                <a:solidFill>
                  <a:srgbClr val="333333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[Insert date of presentation]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28600" y="3810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2F80"/>
                </a:solidFill>
                <a:latin typeface="Times New Roman" pitchFamily="18" charset="0"/>
                <a:cs typeface="Times New Roman" pitchFamily="18" charset="0"/>
              </a:rPr>
              <a:t>Infrastructure Resilience Guidelines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" y="2819400"/>
            <a:ext cx="8763000" cy="914400"/>
          </a:xfrm>
        </p:spPr>
        <p:txBody>
          <a:bodyPr>
            <a:normAutofit/>
          </a:bodyPr>
          <a:lstStyle>
            <a:lvl1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  <a:defRPr sz="2200" baseline="0">
                <a:solidFill>
                  <a:srgbClr val="333333"/>
                </a:solidFill>
                <a:latin typeface="Arial" pitchFamily="34" charset="0"/>
              </a:defRPr>
            </a:lvl1pPr>
          </a:lstStyle>
          <a:p>
            <a:pPr eaLnBrk="0" hangingPunct="0">
              <a:spcBef>
                <a:spcPct val="60000"/>
              </a:spcBef>
              <a:buClr>
                <a:srgbClr val="B0B1B3"/>
              </a:buClr>
              <a:buFont typeface="Wingdings" pitchFamily="2" charset="2"/>
              <a:buNone/>
            </a:pPr>
            <a:r>
              <a:rPr lang="en-US" sz="2200" dirty="0">
                <a:solidFill>
                  <a:srgbClr val="333333"/>
                </a:solidFill>
              </a:rPr>
              <a:t>[Insert title of briefing]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124200" y="6400800"/>
            <a:ext cx="2895600" cy="304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buNone/>
              <a:defRPr>
                <a:solidFill>
                  <a:srgbClr val="A50021"/>
                </a:solidFill>
              </a:defRPr>
            </a:lvl1pPr>
          </a:lstStyle>
          <a:p>
            <a:r>
              <a:rPr lang="en-US" dirty="0"/>
              <a:t>[CAVEAT]</a:t>
            </a:r>
          </a:p>
        </p:txBody>
      </p:sp>
    </p:spTree>
    <p:extLst>
      <p:ext uri="{BB962C8B-B14F-4D97-AF65-F5344CB8AC3E}">
        <p14:creationId xmlns:p14="http://schemas.microsoft.com/office/powerpoint/2010/main" val="167149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Large DHS 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1063625"/>
            <a:ext cx="86201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3200400" y="3810000"/>
            <a:ext cx="5791200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F80"/>
                </a:solidFill>
                <a:latin typeface="Arial" pitchFamily="34" charset="0"/>
              </a:rPr>
              <a:t>For more information, visit:</a:t>
            </a:r>
          </a:p>
          <a:p>
            <a:r>
              <a:rPr lang="en-US" sz="2800" dirty="0">
                <a:solidFill>
                  <a:srgbClr val="002F80"/>
                </a:solidFill>
                <a:latin typeface="Arial" pitchFamily="34" charset="0"/>
              </a:rPr>
              <a:t>www.dhs.gov/critical-infrastructure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200400" y="4800600"/>
            <a:ext cx="5791200" cy="457200"/>
          </a:xfrm>
          <a:ln>
            <a:solidFill>
              <a:schemeClr val="tx2"/>
            </a:solidFill>
          </a:ln>
        </p:spPr>
        <p:txBody>
          <a:bodyPr/>
          <a:lstStyle>
            <a:lvl1pPr>
              <a:buNone/>
              <a:defRPr sz="2400" baseline="0">
                <a:solidFill>
                  <a:srgbClr val="002F8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5257800"/>
            <a:ext cx="5791200" cy="457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rgbClr val="002F8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5715000"/>
            <a:ext cx="5791200" cy="4572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rgbClr val="002F80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15807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62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4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71600"/>
            <a:ext cx="82296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>
          <a:xfrm>
            <a:off x="7391400" y="304800"/>
            <a:ext cx="0" cy="1066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6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83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6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0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17.xml"/><Relationship Id="rId7" Type="http://schemas.openxmlformats.org/officeDocument/2006/relationships/tags" Target="../tags/tag2.xml"/><Relationship Id="rId12" Type="http://schemas.openxmlformats.org/officeDocument/2006/relationships/tags" Target="../tags/tag7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16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Relationship Id="rId6" Type="http://schemas.openxmlformats.org/officeDocument/2006/relationships/tags" Target="../tags/tag1.xml"/><Relationship Id="rId11" Type="http://schemas.openxmlformats.org/officeDocument/2006/relationships/tags" Target="../tags/tag6.xml"/><Relationship Id="rId5" Type="http://schemas.openxmlformats.org/officeDocument/2006/relationships/vmlDrawing" Target="../drawings/vmlDrawing1.vml"/><Relationship Id="rId15" Type="http://schemas.openxmlformats.org/officeDocument/2006/relationships/tags" Target="../tags/tag10.xml"/><Relationship Id="rId10" Type="http://schemas.openxmlformats.org/officeDocument/2006/relationships/tags" Target="../tags/tag5.xml"/><Relationship Id="rId4" Type="http://schemas.openxmlformats.org/officeDocument/2006/relationships/theme" Target="../theme/theme3.xml"/><Relationship Id="rId9" Type="http://schemas.openxmlformats.org/officeDocument/2006/relationships/tags" Target="../tags/tag4.xml"/><Relationship Id="rId14" Type="http://schemas.openxmlformats.org/officeDocument/2006/relationships/tags" Target="../tags/tag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93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00000"/>
                </a:solidFill>
              </a:defRPr>
            </a:lvl1pPr>
          </a:lstStyle>
          <a:p>
            <a:fld id="{A972998D-F4B6-40A6-BAA2-47F057A5E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4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6">
              <a:lumMod val="75000"/>
            </a:schemeClr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264400" y="6246288"/>
            <a:ext cx="14224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881E91-5735-4D7F-9356-36B8B7DB4A8E}" type="slidenum">
              <a:rPr lang="en-US" sz="1200">
                <a:solidFill>
                  <a:srgbClr val="000000"/>
                </a:solidFill>
                <a:latin typeface="Arial Unicode MS" pitchFamily="34" charset="-128"/>
                <a:cs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 Unicode MS" pitchFamily="34" charset="-128"/>
              <a:cs typeface="Arial" pitchFamily="34" charset="0"/>
            </a:endParaRPr>
          </a:p>
        </p:txBody>
      </p:sp>
      <p:pic>
        <p:nvPicPr>
          <p:cNvPr id="2053" name="Picture 5" descr="DHS_fema_4.jpg"/>
          <p:cNvPicPr>
            <a:picLocks noChangeAspect="1"/>
          </p:cNvPicPr>
          <p:nvPr/>
        </p:nvPicPr>
        <p:blipFill>
          <a:blip r:embed="rId4" cstate="print"/>
          <a:srcRect l="6241" t="16203" r="4465" b="9721"/>
          <a:stretch>
            <a:fillRect/>
          </a:stretch>
        </p:blipFill>
        <p:spPr bwMode="auto">
          <a:xfrm>
            <a:off x="7308850" y="2121"/>
            <a:ext cx="1828800" cy="97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811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marL="228600" indent="-228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marL="228600" indent="-228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marL="228600" indent="-228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marL="228600" indent="-228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marL="228600" indent="-228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685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11430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600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2057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FF"/>
          </a:solidFill>
          <a:latin typeface="+mn-lt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5pPr>
      <a:lvl6pPr marL="1828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6pPr>
      <a:lvl7pPr marL="2286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7pPr>
      <a:lvl8pPr marL="2743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8pPr>
      <a:lvl9pPr marL="3200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 Unicode MS" pitchFamily="34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79996957"/>
              </p:ext>
            </p:extLst>
          </p:nvPr>
        </p:nvGraphicFramePr>
        <p:xfrm>
          <a:off x="0" y="2"/>
          <a:ext cx="161984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0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0" y="2"/>
                        <a:ext cx="161984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doc id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46616" y="37255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08213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098965" y="1980970"/>
            <a:ext cx="194764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/>
              </a:rPr>
              <a:t>Last Modified 2/26/2013 6:31 PM Eastern Standard Time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8206309" y="4198939"/>
            <a:ext cx="1732847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latin typeface="Arial"/>
              </a:rPr>
              <a:t>Printed 2/25/2013 9:52 AM Eastern Standard Time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  <p:custDataLst>
              <p:tags r:id="rId10"/>
            </p:custDataLst>
          </p:nvPr>
        </p:nvSpPr>
        <p:spPr bwMode="auto">
          <a:xfrm>
            <a:off x="1482160" y="1990667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1"/>
            </p:custDataLst>
          </p:nvPr>
        </p:nvSpPr>
        <p:spPr bwMode="auto">
          <a:xfrm>
            <a:off x="121549" y="234864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1488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1548" y="542635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808080"/>
                </a:solidFill>
                <a:latin typeface="Arial"/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21489" y="6205243"/>
            <a:ext cx="8722840" cy="516699"/>
            <a:chOff x="75" y="3831"/>
            <a:chExt cx="5385" cy="319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31"/>
              <a:ext cx="538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1 Footnote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55"/>
              <a:ext cx="4323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marL="618360" indent="-618360" defTabSz="908213" fontAlgn="base">
                <a:spcBef>
                  <a:spcPct val="0"/>
                </a:spcBef>
                <a:spcAft>
                  <a:spcPct val="0"/>
                </a:spcAft>
                <a:tabLst>
                  <a:tab pos="621578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482165" y="1158119"/>
            <a:ext cx="4350892" cy="510220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8" name="Slide Number"/>
          <p:cNvSpPr txBox="1">
            <a:spLocks/>
          </p:cNvSpPr>
          <p:nvPr/>
        </p:nvSpPr>
        <p:spPr>
          <a:xfrm>
            <a:off x="8719622" y="6566447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7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hdr="0" ftr="0" dt="0"/>
  <p:txStyles>
    <p:titleStyle>
      <a:lvl1pPr algn="l" defTabSz="908213" rtl="0" eaLnBrk="1" fontAlgn="base" hangingPunct="1">
        <a:spcBef>
          <a:spcPct val="0"/>
        </a:spcBef>
        <a:spcAft>
          <a:spcPct val="0"/>
        </a:spcAft>
        <a:tabLst>
          <a:tab pos="273752" algn="l"/>
        </a:tabLst>
        <a:defRPr sz="19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90821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0821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0821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0821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3731" algn="l" defTabSz="90821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27534" algn="l" defTabSz="90821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1307" algn="l" defTabSz="90821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55077" algn="l" defTabSz="908213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0821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6459" indent="-194851" algn="l" defTabSz="9082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 baseline="0">
          <a:solidFill>
            <a:schemeClr val="tx1"/>
          </a:solidFill>
          <a:latin typeface="+mn-lt"/>
        </a:defRPr>
      </a:lvl2pPr>
      <a:lvl3pPr marL="463731" indent="-265702" algn="l" defTabSz="9082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 baseline="0">
          <a:solidFill>
            <a:schemeClr val="tx1"/>
          </a:solidFill>
          <a:latin typeface="+mn-lt"/>
        </a:defRPr>
      </a:lvl3pPr>
      <a:lvl4pPr marL="623191" indent="-157816" algn="l" defTabSz="9082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 baseline="0">
          <a:solidFill>
            <a:schemeClr val="tx1"/>
          </a:solidFill>
          <a:latin typeface="+mn-lt"/>
        </a:defRPr>
      </a:lvl4pPr>
      <a:lvl5pPr marL="760583" indent="-132045" algn="l" defTabSz="9082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5pPr>
      <a:lvl6pPr marL="760583" indent="-132045" algn="l" defTabSz="9082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0583" indent="-132045" algn="l" defTabSz="9082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0583" indent="-132045" algn="l" defTabSz="9082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0583" indent="-132045" algn="l" defTabSz="9082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27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3731" algn="l" defTabSz="927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7534" algn="l" defTabSz="927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1307" algn="l" defTabSz="927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5077" algn="l" defTabSz="927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846" algn="l" defTabSz="927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2614" algn="l" defTabSz="927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6385" algn="l" defTabSz="927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0154" algn="l" defTabSz="9275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4B9895-C4A6-4B91-BC49-3520508E92E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pic>
        <p:nvPicPr>
          <p:cNvPr id="9" name="Picture 2" descr="C:\Users\mforbes1\AppData\Local\Microsoft\Windows\Temporary Internet Files\Content.Outlook\1K7ERRZ9\FEMA Log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08476"/>
            <a:ext cx="1516616" cy="5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9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ECD68BC-47C4-4D2D-927C-DA4DA94C171F}" type="slidenum">
              <a:rPr lang="en-US" smtClean="0">
                <a:solidFill>
                  <a:srgbClr val="363636"/>
                </a:solidFill>
              </a:rPr>
              <a:pPr/>
              <a:t>‹#›</a:t>
            </a:fld>
            <a:endParaRPr lang="en-US" dirty="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49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ECD68BC-47C4-4D2D-927C-DA4DA94C171F}" type="slidenum">
              <a:rPr lang="en-US" smtClean="0">
                <a:solidFill>
                  <a:srgbClr val="363636"/>
                </a:solidFill>
              </a:rPr>
              <a:pPr/>
              <a:t>‹#›</a:t>
            </a:fld>
            <a:endParaRPr lang="en-US" dirty="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3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296400" cy="52578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Dr-4263-la/dr-4277-la Economic recovery</a:t>
            </a:r>
            <a:br>
              <a:rPr lang="en-US" sz="3200" dirty="0"/>
            </a:br>
            <a:r>
              <a:rPr lang="en-US" sz="3200" dirty="0"/>
              <a:t>ECONOMIC RECOVERY SUPPORT FUNCTION (ersf)</a:t>
            </a:r>
            <a:br>
              <a:rPr lang="en-US" sz="3200" dirty="0"/>
            </a:b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-</a:t>
            </a:r>
            <a:br>
              <a:rPr lang="en-US" sz="3200" dirty="0"/>
            </a:br>
            <a:r>
              <a:rPr lang="en-US" sz="3200" dirty="0"/>
              <a:t>coordinating federal agency:</a:t>
            </a:r>
            <a:br>
              <a:rPr lang="en-US" sz="3200" dirty="0"/>
            </a:br>
            <a:r>
              <a:rPr lang="en-US" sz="3200" dirty="0"/>
              <a:t>U.S. Department of Commerce Economic development administration (EDA)</a:t>
            </a:r>
            <a:br>
              <a:rPr lang="en-US" sz="3200" dirty="0"/>
            </a:br>
            <a:r>
              <a:rPr lang="en-US" sz="3200" dirty="0"/>
              <a:t>Vicki Hendershot-ERSF field  coordinator-EDA</a:t>
            </a:r>
            <a:br>
              <a:rPr lang="en-US" sz="3200" dirty="0"/>
            </a:b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-</a:t>
            </a:r>
            <a:br>
              <a:rPr lang="en-US" sz="3200" dirty="0"/>
            </a:br>
            <a:r>
              <a:rPr lang="en-US" sz="3200" dirty="0"/>
              <a:t>NATIONAL DISASTER RECOVERY Framework Recovery Support Function leadership group</a:t>
            </a:r>
            <a:br>
              <a:rPr lang="en-US" sz="3200" dirty="0"/>
            </a:br>
            <a:r>
              <a:rPr lang="en-US" sz="3200" dirty="0"/>
              <a:t>Lynda LOWE-ERSF national coordinator-EDA </a:t>
            </a:r>
            <a:br>
              <a:rPr lang="en-US" sz="3200" dirty="0"/>
            </a:b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en-US" sz="3200" dirty="0"/>
            </a:br>
            <a:r>
              <a:rPr lang="en-US" sz="3200" dirty="0"/>
              <a:t>David A. Dodd, CEcD/FM—ERSF EDA Contractor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31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RECOVERY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  Need for long-term recovery planning capacity</a:t>
            </a:r>
          </a:p>
          <a:p>
            <a:pPr lvl="1"/>
            <a:r>
              <a:rPr lang="en-US" dirty="0"/>
              <a:t>Opportunity:  To form a partnership between Louisiana Economic Development and Office of Community Development to utilize an established planning framework</a:t>
            </a:r>
          </a:p>
          <a:p>
            <a:pPr lvl="1"/>
            <a:r>
              <a:rPr lang="en-US" dirty="0"/>
              <a:t>Action:  Worked with Office of Community Development Consultant to produce first draft of a planning guide, now being finalized with oversight of Community Development</a:t>
            </a:r>
          </a:p>
          <a:p>
            <a:r>
              <a:rPr lang="en-US" dirty="0"/>
              <a:t>2.  Need for timely activation of funding for recovery</a:t>
            </a:r>
          </a:p>
          <a:p>
            <a:pPr lvl="1"/>
            <a:r>
              <a:rPr lang="en-US" dirty="0"/>
              <a:t>Opportunity:  Utilize Community Development Financial Institutions Fund resources dedicated to disaster recovery</a:t>
            </a:r>
          </a:p>
          <a:p>
            <a:pPr lvl="1"/>
            <a:r>
              <a:rPr lang="en-US" dirty="0"/>
              <a:t>Action:  Developed position paper for PPP combining existing program with voluntary contributions from financial institutions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37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RECOVERY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" y="1417639"/>
            <a:ext cx="8229600" cy="4525963"/>
          </a:xfrm>
        </p:spPr>
        <p:txBody>
          <a:bodyPr/>
          <a:lstStyle/>
          <a:p>
            <a:r>
              <a:rPr lang="en-US" dirty="0"/>
              <a:t>The Community Planning and Capacity Building Recovery Support Function is leading five long-term recovery planning efforts</a:t>
            </a:r>
          </a:p>
          <a:p>
            <a:pPr lvl="1"/>
            <a:r>
              <a:rPr lang="en-US" dirty="0"/>
              <a:t>Baton Rouge City/Parish, Baker, Denham Springs, Livingston Parish, and Tangipahoa Parish </a:t>
            </a:r>
          </a:p>
          <a:p>
            <a:pPr lvl="1"/>
            <a:r>
              <a:rPr lang="en-US" dirty="0"/>
              <a:t>ERSF is providing support to economic components</a:t>
            </a:r>
          </a:p>
          <a:p>
            <a:r>
              <a:rPr lang="en-US" dirty="0"/>
              <a:t>Louisiana, supported by FEMA, is undertaking three regional watershed resilience pilot projects </a:t>
            </a:r>
          </a:p>
          <a:p>
            <a:pPr lvl="1"/>
            <a:r>
              <a:rPr lang="en-US" dirty="0"/>
              <a:t>Vermilion, Lower Ouachita, and Amite Watersheds</a:t>
            </a:r>
          </a:p>
          <a:p>
            <a:pPr lvl="1"/>
            <a:r>
              <a:rPr lang="en-US" dirty="0"/>
              <a:t>ERSF will provide support for economic issues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55046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 has been said that “the economy leads the recovery”—businesses=jobs=tax base=well-being</a:t>
            </a:r>
          </a:p>
          <a:p>
            <a:r>
              <a:rPr lang="en-US" dirty="0"/>
              <a:t>The Economic Recovery Support Function brings 10 federal agencies to provide resources and assistance</a:t>
            </a:r>
          </a:p>
          <a:p>
            <a:r>
              <a:rPr lang="en-US" dirty="0"/>
              <a:t>Planning and Development/Economic Development Districts are excellent regional recovery partners</a:t>
            </a:r>
          </a:p>
          <a:p>
            <a:r>
              <a:rPr lang="en-US" dirty="0"/>
              <a:t>State Partner Louisiana Economic Development first ever to embed a senior official; Office of Community Development is a very valuable partner, as are all</a:t>
            </a:r>
          </a:p>
          <a:p>
            <a:r>
              <a:rPr lang="en-US" dirty="0"/>
              <a:t>National Recovery Framework brings it all together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1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42107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ECONOMIC RECOVERY SUPPORT FUNCTION RECOVERY SUPPORT STRATEGIES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4" y="1472638"/>
            <a:ext cx="9144000" cy="4547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Economic Recovery Support Function is tasked with providing three deliverables:</a:t>
            </a:r>
          </a:p>
          <a:p>
            <a:pPr lvl="1"/>
            <a:r>
              <a:rPr lang="en-US" dirty="0"/>
              <a:t>1.  An assessment of impacts (Mission Scoping Assessment)</a:t>
            </a:r>
          </a:p>
          <a:p>
            <a:pPr lvl="1"/>
            <a:r>
              <a:rPr lang="en-US" dirty="0"/>
              <a:t>2.  Strategies to address them (Recovery Support Strategy)</a:t>
            </a:r>
          </a:p>
          <a:p>
            <a:pPr lvl="1"/>
            <a:r>
              <a:rPr lang="en-US" dirty="0"/>
              <a:t>3.  Support for implementation by state/regional/local partners</a:t>
            </a:r>
          </a:p>
          <a:p>
            <a:r>
              <a:rPr lang="en-US" dirty="0"/>
              <a:t>This presentation states seven recovery issues and:</a:t>
            </a:r>
          </a:p>
          <a:p>
            <a:pPr lvl="1"/>
            <a:r>
              <a:rPr lang="en-US" dirty="0"/>
              <a:t>1.  The challenge presented by each issue</a:t>
            </a:r>
          </a:p>
          <a:p>
            <a:pPr lvl="1"/>
            <a:r>
              <a:rPr lang="en-US" dirty="0"/>
              <a:t>2.  The opportunity to address the challenge</a:t>
            </a:r>
          </a:p>
          <a:p>
            <a:pPr lvl="1"/>
            <a:r>
              <a:rPr lang="en-US" dirty="0"/>
              <a:t>3.  Actions taken to implement the opportunity</a:t>
            </a:r>
          </a:p>
          <a:p>
            <a:r>
              <a:rPr lang="en-US" dirty="0"/>
              <a:t>Two additional issues post-strategy are addressed, as is ongoing support for long-term recovery 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855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6934200" cy="80803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sz="4000" dirty="0"/>
              <a:t>ECONOMIC</a:t>
            </a:r>
            <a:r>
              <a:rPr lang="en-US" dirty="0"/>
              <a:t> </a:t>
            </a:r>
            <a:r>
              <a:rPr lang="en-US" sz="4000" dirty="0"/>
              <a:t>RECOVERY ISSUE 1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179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Challenge:  Adverse impacts on businesses including uninsured losses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Opportunity: Help the 26,000+/- businesses impacted by 2016 floods become more resilient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Actions: Supported Louisiana Economic Development and Office of Community Development in implementing recovery loan and technical assistance programs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5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RECOVERY ISSUE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3483"/>
            <a:ext cx="8458200" cy="472440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Challenge:  </a:t>
            </a:r>
          </a:p>
          <a:p>
            <a:pPr lvl="1"/>
            <a:r>
              <a:rPr lang="en-US" dirty="0"/>
              <a:t>$367 Million in Impacts to Agriculture and Related Industries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Opportunity: </a:t>
            </a:r>
          </a:p>
          <a:p>
            <a:pPr lvl="1"/>
            <a:r>
              <a:rPr lang="en-US" dirty="0"/>
              <a:t>Several Louisiana Communities have Local Food Movements, highlighting those and adding high-value specialty crops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Actions: </a:t>
            </a:r>
          </a:p>
          <a:p>
            <a:pPr lvl="1"/>
            <a:r>
              <a:rPr lang="en-US" dirty="0"/>
              <a:t>Held two Agriculture, Business, and Community forums  and a Recovery Summit  to highlight available resources; form statewide resilient food network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C00000"/>
                </a:solidFill>
              </a:defRPr>
            </a:lvl1pPr>
          </a:lstStyle>
          <a:p>
            <a:fld id="{A972998D-F4B6-40A6-BAA2-47F057A5EFCE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4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RECOVERY ISSUE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1795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Challenge</a:t>
            </a:r>
          </a:p>
          <a:p>
            <a:pPr lvl="1"/>
            <a:r>
              <a:rPr lang="en-US" dirty="0"/>
              <a:t>A history of disasters that negatively impact the movement of commerce </a:t>
            </a:r>
          </a:p>
          <a:p>
            <a:r>
              <a:rPr lang="en-US" dirty="0"/>
              <a:t>Opportunity</a:t>
            </a:r>
          </a:p>
          <a:p>
            <a:pPr lvl="1"/>
            <a:r>
              <a:rPr lang="en-US" dirty="0"/>
              <a:t>Create a Statewide Supply Chain/Transportation Council, a public-private partnership (PPP) for resilience</a:t>
            </a:r>
          </a:p>
          <a:p>
            <a:r>
              <a:rPr lang="en-US" dirty="0"/>
              <a:t>Actions</a:t>
            </a:r>
          </a:p>
          <a:p>
            <a:pPr lvl="1"/>
            <a:r>
              <a:rPr lang="en-US" dirty="0"/>
              <a:t>Assisted the State in identifying/recruiting key players</a:t>
            </a:r>
          </a:p>
          <a:p>
            <a:pPr lvl="1"/>
            <a:r>
              <a:rPr lang="en-US" dirty="0"/>
              <a:t>Supported development of committees, priority actions</a:t>
            </a:r>
          </a:p>
          <a:p>
            <a:pPr lvl="1"/>
            <a:r>
              <a:rPr lang="en-US" dirty="0"/>
              <a:t>Council leadership introduced/passed concurrent resolution by legislature-authorized input from Council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98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RECOVERY ISSUE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Challenge</a:t>
            </a:r>
          </a:p>
          <a:p>
            <a:pPr lvl="1"/>
            <a:r>
              <a:rPr lang="en-US" dirty="0"/>
              <a:t>Address employment and shortages in demand occupations</a:t>
            </a:r>
          </a:p>
          <a:p>
            <a:r>
              <a:rPr lang="en-US" dirty="0"/>
              <a:t>Opportunity</a:t>
            </a:r>
          </a:p>
          <a:p>
            <a:pPr lvl="1"/>
            <a:r>
              <a:rPr lang="en-US" dirty="0"/>
              <a:t>Address acute shortage in workforce affordable housing,  provide training in high demand skills, while using Louisiana products in a highly impacted industry (wood products)</a:t>
            </a:r>
          </a:p>
          <a:p>
            <a:r>
              <a:rPr lang="en-US" dirty="0"/>
              <a:t>Actions</a:t>
            </a:r>
          </a:p>
          <a:p>
            <a:pPr lvl="1"/>
            <a:r>
              <a:rPr lang="en-US" dirty="0"/>
              <a:t>Partnering with Housing Recovery Support Function to identify a system based on temporary-to-permanent housing coined RAPIDO, successfully implemented in Texas, and recommend pilot projects that would train workers in construction skills, using Louisiana products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66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RECOVERY ISSUE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1795"/>
            <a:ext cx="8534400" cy="4761433"/>
          </a:xfrm>
        </p:spPr>
        <p:txBody>
          <a:bodyPr>
            <a:normAutofit fontScale="92500"/>
          </a:bodyPr>
          <a:lstStyle/>
          <a:p>
            <a:r>
              <a:rPr lang="en-US" dirty="0"/>
              <a:t>Challenge</a:t>
            </a:r>
          </a:p>
          <a:p>
            <a:pPr lvl="1"/>
            <a:r>
              <a:rPr lang="en-US" dirty="0"/>
              <a:t>Adverse impacts to economies and tax base of communities</a:t>
            </a:r>
          </a:p>
          <a:p>
            <a:r>
              <a:rPr lang="en-US" dirty="0"/>
              <a:t>Opportunity</a:t>
            </a:r>
          </a:p>
          <a:p>
            <a:pPr lvl="1"/>
            <a:r>
              <a:rPr lang="en-US" dirty="0"/>
              <a:t>Diversify the economic base of communities already impacted by natural resource prices through cultural economy development—tourism and creative industries</a:t>
            </a:r>
          </a:p>
          <a:p>
            <a:r>
              <a:rPr lang="en-US" dirty="0"/>
              <a:t>Actions</a:t>
            </a:r>
          </a:p>
          <a:p>
            <a:pPr lvl="1"/>
            <a:r>
              <a:rPr lang="en-US" dirty="0"/>
              <a:t>Partnered with Natural and Cultural Resources to access National Park Service comprehensive planning resources for parks in impacted areas including Poverty Point, a UNESCO world heritage area, all of from which cultural economy assets could develop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74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RECOVERY ISSUE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21795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/>
              <a:t>Challenge</a:t>
            </a:r>
          </a:p>
          <a:p>
            <a:pPr lvl="1"/>
            <a:r>
              <a:rPr lang="en-US" dirty="0"/>
              <a:t>Need to access Louisiana Higher Education Institutions’ recovery and resilience assets and resources</a:t>
            </a:r>
          </a:p>
          <a:p>
            <a:r>
              <a:rPr lang="en-US" dirty="0"/>
              <a:t>Opportunity</a:t>
            </a:r>
          </a:p>
          <a:p>
            <a:pPr lvl="1"/>
            <a:r>
              <a:rPr lang="en-US" dirty="0"/>
              <a:t>Create a searchable database of recovery and resilience projects, programs, and people categorized by the six recovery support functions and three advisory functions</a:t>
            </a:r>
          </a:p>
          <a:p>
            <a:r>
              <a:rPr lang="en-US" dirty="0"/>
              <a:t>Actions</a:t>
            </a:r>
          </a:p>
          <a:p>
            <a:pPr lvl="1"/>
            <a:r>
              <a:rPr lang="en-US" dirty="0"/>
              <a:t>Created and categorized comprehensive datasets, seeking funding for implementation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30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RECOVERY ISSUE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991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Challenge</a:t>
            </a:r>
          </a:p>
          <a:p>
            <a:pPr lvl="1"/>
            <a:r>
              <a:rPr lang="en-US" dirty="0"/>
              <a:t>Need for regional ongoing recovery capacity and enhanced resilience through public-private partnerships</a:t>
            </a:r>
          </a:p>
          <a:p>
            <a:r>
              <a:rPr lang="en-US" dirty="0"/>
              <a:t>Opportunity</a:t>
            </a:r>
          </a:p>
          <a:p>
            <a:pPr lvl="1"/>
            <a:r>
              <a:rPr lang="en-US" dirty="0"/>
              <a:t>Funding to enable five regional Planning and Development Districts to hire Local Disaster Recovery Managers and establish regional business/community networks in each</a:t>
            </a:r>
          </a:p>
          <a:p>
            <a:r>
              <a:rPr lang="en-US" dirty="0"/>
              <a:t>Actions</a:t>
            </a:r>
          </a:p>
          <a:p>
            <a:pPr lvl="1"/>
            <a:r>
              <a:rPr lang="en-US" dirty="0"/>
              <a:t>EDA has approved five grants, matched by the Office of Community Development, to hire Managers in Northwest, Northeast, Central, Capitol Area, and Acadiana Regions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1B4D-FC14-4261-92D3-EEF9398CEC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76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HD1ALd4EaUwJh9ZW3i1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bTsvkNUkS44B3FQP16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ZkZuRo4kO5KlulchSHL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hECp61o0yjJDxWXjQG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MyuXXSc0GwUXTIE7hO1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r9yLR6dESp92i.jUae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P.NxCAIkODDeGTX6hkJ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_msYV5W0OGJ9s.J8rfQ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gAkdZsik.pHy2hdw9Qj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waDWee8kiFak03wnyfN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28575" cmpd="dbl">
          <a:solidFill>
            <a:schemeClr val="tx1"/>
          </a:solidFill>
          <a:miter lim="800000"/>
          <a:headEnd/>
          <a:tailEnd/>
        </a:ln>
      </a:spPr>
      <a:bodyPr wrap="square" lIns="18288" tIns="18288" rIns="18288" bIns="18288" anchor="ctr">
        <a:spAutoFit/>
      </a:bodyPr>
      <a:lstStyle>
        <a:defPPr algn="ctr">
          <a:defRPr b="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Blank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Homeland Security">
      <a:dk1>
        <a:srgbClr val="363636"/>
      </a:dk1>
      <a:lt1>
        <a:srgbClr val="F8F8F8"/>
      </a:lt1>
      <a:dk2>
        <a:srgbClr val="002F80"/>
      </a:dk2>
      <a:lt2>
        <a:srgbClr val="F8F8F8"/>
      </a:lt2>
      <a:accent1>
        <a:srgbClr val="0070B2"/>
      </a:accent1>
      <a:accent2>
        <a:srgbClr val="A50021"/>
      </a:accent2>
      <a:accent3>
        <a:srgbClr val="598600"/>
      </a:accent3>
      <a:accent4>
        <a:srgbClr val="B0B1B3"/>
      </a:accent4>
      <a:accent5>
        <a:srgbClr val="36363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stom Design">
  <a:themeElements>
    <a:clrScheme name="Homeland Security">
      <a:dk1>
        <a:srgbClr val="363636"/>
      </a:dk1>
      <a:lt1>
        <a:srgbClr val="F8F8F8"/>
      </a:lt1>
      <a:dk2>
        <a:srgbClr val="002F80"/>
      </a:dk2>
      <a:lt2>
        <a:srgbClr val="F8F8F8"/>
      </a:lt2>
      <a:accent1>
        <a:srgbClr val="0070B2"/>
      </a:accent1>
      <a:accent2>
        <a:srgbClr val="A50021"/>
      </a:accent2>
      <a:accent3>
        <a:srgbClr val="598600"/>
      </a:accent3>
      <a:accent4>
        <a:srgbClr val="B0B1B3"/>
      </a:accent4>
      <a:accent5>
        <a:srgbClr val="36363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568ddf3f-b77f-46a0-9295-2b9495b51427" ContentTypeId="0x0101" PreviousValue="false"/>
</file>

<file path=customXml/item3.xml><?xml version="1.0" encoding="utf-8"?>
<p:properties xmlns:p="http://schemas.microsoft.com/office/2006/metadata/properties" xmlns:xsi="http://www.w3.org/2001/XMLSchema-instance">
  <documentManagement>
    <h73f093664ba4549abd8e8f837f64ecc xmlns="cc0073e7-31cd-4c32-9712-79659562e3c7">
      <Terms xmlns="http://schemas.microsoft.com/office/infopath/2007/PartnerControls"/>
    </h73f093664ba4549abd8e8f837f64ecc>
    <Sensitive xmlns="cc0073e7-31cd-4c32-9712-79659562e3c7">false</Sensitive>
    <fa8b3c0ab554460e9de7d33f965d1016 xmlns="cc0073e7-31cd-4c32-9712-79659562e3c7">
      <Terms xmlns="http://schemas.microsoft.com/office/infopath/2007/PartnerControls"/>
    </fa8b3c0ab554460e9de7d33f965d1016>
    <Organizational_x0020_Function xmlns="cc0073e7-31cd-4c32-9712-79659562e3c7" xsi:nil="true"/>
    <TaxCatchAll xmlns="cc0073e7-31cd-4c32-9712-79659562e3c7"/>
    <Fiscal_x0020_Year xmlns="cc0073e7-31cd-4c32-9712-79659562e3c7" xsi:nil="true"/>
    <Mission_x0020_Area xmlns="cc0073e7-31cd-4c32-9712-79659562e3c7" xsi:nil="true"/>
    <pf4d17760f49449d8d7ca1858efc9a66 xmlns="cc0073e7-31cd-4c32-9712-79659562e3c7">
      <Terms xmlns="http://schemas.microsoft.com/office/infopath/2007/PartnerControls"/>
    </pf4d17760f49449d8d7ca1858efc9a66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11E154832429479D3C097D4FF0F7B7" ma:contentTypeVersion="5" ma:contentTypeDescription="Create a new document." ma:contentTypeScope="" ma:versionID="b0fb24816bc1cf56182fce5aeeb772b7">
  <xsd:schema xmlns:xsd="http://www.w3.org/2001/XMLSchema" xmlns:xs="http://www.w3.org/2001/XMLSchema" xmlns:p="http://schemas.microsoft.com/office/2006/metadata/properties" xmlns:ns2="cc0073e7-31cd-4c32-9712-79659562e3c7" targetNamespace="http://schemas.microsoft.com/office/2006/metadata/properties" ma:root="true" ma:fieldsID="190c4a5efbd7666d6d2a84df4566534b" ns2:_="">
    <xsd:import namespace="cc0073e7-31cd-4c32-9712-79659562e3c7"/>
    <xsd:element name="properties">
      <xsd:complexType>
        <xsd:sequence>
          <xsd:element name="documentManagement">
            <xsd:complexType>
              <xsd:all>
                <xsd:element ref="ns2:Fiscal_x0020_Year" minOccurs="0"/>
                <xsd:element ref="ns2:h73f093664ba4549abd8e8f837f64ecc" minOccurs="0"/>
                <xsd:element ref="ns2:TaxCatchAll" minOccurs="0"/>
                <xsd:element ref="ns2:TaxCatchAllLabel" minOccurs="0"/>
                <xsd:element ref="ns2:pf4d17760f49449d8d7ca1858efc9a66" minOccurs="0"/>
                <xsd:element ref="ns2:Sensitive" minOccurs="0"/>
                <xsd:element ref="ns2:fa8b3c0ab554460e9de7d33f965d1016" minOccurs="0"/>
                <xsd:element ref="ns2:Mission_x0020_Area" minOccurs="0"/>
                <xsd:element ref="ns2:Organizational_x0020_Fun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073e7-31cd-4c32-9712-79659562e3c7" elementFormDefault="qualified">
    <xsd:import namespace="http://schemas.microsoft.com/office/2006/documentManagement/types"/>
    <xsd:import namespace="http://schemas.microsoft.com/office/infopath/2007/PartnerControls"/>
    <xsd:element name="Fiscal_x0020_Year" ma:index="2" nillable="true" ma:displayName="Fiscal Year" ma:decimals="0" ma:description="The government fiscal year in which the content item originated." ma:internalName="Fiscal_x0020_Year" ma:readOnly="false">
      <xsd:simpleType>
        <xsd:restriction base="dms:Number"/>
      </xsd:simpleType>
    </xsd:element>
    <xsd:element name="h73f093664ba4549abd8e8f837f64ecc" ma:index="3" nillable="true" ma:taxonomy="true" ma:internalName="h73f093664ba4549abd8e8f837f64ecc" ma:taxonomyFieldName="Owning_x0020_Organization" ma:displayName="Owning Organization" ma:readOnly="false" ma:default="" ma:fieldId="{173f0936-64ba-4549-abd8-e8f837f64ecc}" ma:sspId="568ddf3f-b77f-46a0-9295-2b9495b51427" ma:termSetId="9ce56c1d-77ea-4038-9579-fce442ea06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4" nillable="true" ma:displayName="Taxonomy Catch All Column" ma:hidden="true" ma:list="{2f4c801b-b8ee-4b0c-bdb8-9e9557856201}" ma:internalName="TaxCatchAll" ma:showField="CatchAllData" ma:web="4e373347-c39c-46a7-844b-fd21aa7909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" nillable="true" ma:displayName="Taxonomy Catch All Column1" ma:hidden="true" ma:list="{2f4c801b-b8ee-4b0c-bdb8-9e9557856201}" ma:internalName="TaxCatchAllLabel" ma:readOnly="true" ma:showField="CatchAllDataLabel" ma:web="4e373347-c39c-46a7-844b-fd21aa7909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f4d17760f49449d8d7ca1858efc9a66" ma:index="7" nillable="true" ma:taxonomy="true" ma:internalName="pf4d17760f49449d8d7ca1858efc9a66" ma:taxonomyFieldName="Originating_x0020_Location" ma:displayName="Originating Location" ma:readOnly="false" ma:default="" ma:fieldId="{9f4d1776-0f49-449d-8d7c-a1858efc9a66}" ma:sspId="568ddf3f-b77f-46a0-9295-2b9495b51427" ma:termSetId="b1fee49d-eb55-4699-8c86-a172081d4e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nsitive" ma:index="9" nillable="true" ma:displayName="Sensitive" ma:default="0" ma:internalName="Sensitive">
      <xsd:simpleType>
        <xsd:restriction base="dms:Boolean"/>
      </xsd:simpleType>
    </xsd:element>
    <xsd:element name="fa8b3c0ab554460e9de7d33f965d1016" ma:index="17" nillable="true" ma:taxonomy="true" ma:internalName="fa8b3c0ab554460e9de7d33f965d1016" ma:taxonomyFieldName="Subject_x0020_Location" ma:displayName="Subject Location" ma:default="" ma:fieldId="{fa8b3c0a-b554-460e-9de7-d33f965d1016}" ma:taxonomyMulti="true" ma:sspId="568ddf3f-b77f-46a0-9295-2b9495b51427" ma:termSetId="b1fee49d-eb55-4699-8c86-a172081d4e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ission_x0020_Area" ma:index="19" nillable="true" ma:displayName="Mission Area" ma:description="The FEMA mission area to which the document pertains" ma:format="Dropdown" ma:internalName="Mission_x0020_Area">
      <xsd:simpleType>
        <xsd:restriction base="dms:Choice">
          <xsd:enumeration value="External and Public Affairs"/>
          <xsd:enumeration value="Federal Insurance and Mitigation"/>
          <xsd:enumeration value="Logistics Management"/>
          <xsd:enumeration value="Protection and National Preparedness"/>
          <xsd:enumeration value="Recovery"/>
          <xsd:enumeration value="Response"/>
          <xsd:enumeration value="US Fire Administration"/>
        </xsd:restriction>
      </xsd:simpleType>
    </xsd:element>
    <xsd:element name="Organizational_x0020_Function" ma:index="20" nillable="true" ma:displayName="Organizational Function" ma:description="The organizational function to which the document pertains" ma:format="Dropdown" ma:internalName="Organizational_x0020_Function">
      <xsd:simpleType>
        <xsd:restriction base="dms:Choice">
          <xsd:enumeration value="Administration"/>
          <xsd:enumeration value="Financial"/>
          <xsd:enumeration value="Human Capital"/>
          <xsd:enumeration value="IT"/>
          <xsd:enumeration value="Mission Suppor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6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9DBD2C-CA9D-450C-81AD-AFE53726E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29E0A0-9713-4B77-8E68-2C7AFFAFDE48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9DDBA52-64FC-41F8-BBC0-EF5F67415A07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c0073e7-31cd-4c32-9712-79659562e3c7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7B80D36C-76F9-48A6-AFB8-1D2EB1ECAA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0073e7-31cd-4c32-9712-79659562e3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16348</TotalTime>
  <Words>816</Words>
  <Application>Microsoft Office PowerPoint</Application>
  <PresentationFormat>On-screen Show (4:3)</PresentationFormat>
  <Paragraphs>98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ＭＳ Ｐゴシック</vt:lpstr>
      <vt:lpstr>Arial</vt:lpstr>
      <vt:lpstr>Arial Unicode MS</vt:lpstr>
      <vt:lpstr>Calibri</vt:lpstr>
      <vt:lpstr>Cambria</vt:lpstr>
      <vt:lpstr>Times New Roman</vt:lpstr>
      <vt:lpstr>Wingdings</vt:lpstr>
      <vt:lpstr>Office Theme</vt:lpstr>
      <vt:lpstr>9_Default Design</vt:lpstr>
      <vt:lpstr>13_Blank</vt:lpstr>
      <vt:lpstr>Custom Design</vt:lpstr>
      <vt:lpstr>1_Custom Design</vt:lpstr>
      <vt:lpstr>2_Custom Design</vt:lpstr>
      <vt:lpstr>think-cell Slide</vt:lpstr>
      <vt:lpstr>Dr-4263-la/dr-4277-la Economic recovery ECONOMIC RECOVERY SUPPORT FUNCTION (ersf) - coordinating federal agency: U.S. Department of Commerce Economic development administration (EDA) Vicki Hendershot-ERSF field  coordinator-EDA - NATIONAL DISASTER RECOVERY Framework Recovery Support Function leadership group Lynda LOWE-ERSF national coordinator-EDA    David A. Dodd, CEcD/FM—ERSF EDA Contractor </vt:lpstr>
      <vt:lpstr>ECONOMIC RECOVERY SUPPORT FUNCTION RECOVERY SUPPORT STRATEGIES PROCESS</vt:lpstr>
      <vt:lpstr>  ECONOMIC RECOVERY ISSUE 1   </vt:lpstr>
      <vt:lpstr>ECONOMIC RECOVERY ISSUE 2</vt:lpstr>
      <vt:lpstr>ECONOMIC RECOVERY ISSUE 3</vt:lpstr>
      <vt:lpstr>ECONOMIC RECOVERY ISSUE 4</vt:lpstr>
      <vt:lpstr>ECONOMIC RECOVERY ISSUE 5</vt:lpstr>
      <vt:lpstr>ECONOMIC RECOVERY ISSUE 6</vt:lpstr>
      <vt:lpstr>ECONOMIC RECOVERY ISSUE 7</vt:lpstr>
      <vt:lpstr>ADDITIONAL RECOVERY ISSUES</vt:lpstr>
      <vt:lpstr>ONGOING RECOVERY SUPPORT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Leger, Angelina M</dc:creator>
  <cp:lastModifiedBy>Brett Schwartz</cp:lastModifiedBy>
  <cp:revision>562</cp:revision>
  <cp:lastPrinted>2017-04-11T19:03:46Z</cp:lastPrinted>
  <dcterms:created xsi:type="dcterms:W3CDTF">2014-03-18T20:10:05Z</dcterms:created>
  <dcterms:modified xsi:type="dcterms:W3CDTF">2017-07-25T18:29:08Z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0x0101000E11E154832429479D3C097D4FF0F7B7</vt:lpwstr>
  </property>
  <property fmtid="{D5CDD505-2E9C-101B-9397-08002B2CF9AE}" pid="3" name="Originating_x0020_Location">
    <vt:lpwstr/>
  </property>
  <property fmtid="{D5CDD505-2E9C-101B-9397-08002B2CF9AE}" pid="4" name="Subject_x0020_Location">
    <vt:lpwstr/>
  </property>
  <property fmtid="{D5CDD505-2E9C-101B-9397-08002B2CF9AE}" pid="5" name="Owning_x0020_Organization">
    <vt:lpwstr/>
  </property>
  <property fmtid="{D5CDD505-2E9C-101B-9397-08002B2CF9AE}" pid="6" name="Subject Location">
    <vt:lpwstr/>
  </property>
  <property fmtid="{D5CDD505-2E9C-101B-9397-08002B2CF9AE}" pid="7" name="Owning Organization">
    <vt:lpwstr/>
  </property>
  <property fmtid="{D5CDD505-2E9C-101B-9397-08002B2CF9AE}" pid="8" name="Originating Location">
    <vt:lpwstr/>
  </property>
</Properties>
</file>