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79" r:id="rId1"/>
    <p:sldMasterId id="2147484191" r:id="rId2"/>
    <p:sldMasterId id="2147484203" r:id="rId3"/>
    <p:sldMasterId id="2147484167" r:id="rId4"/>
    <p:sldMasterId id="2147483660" r:id="rId5"/>
  </p:sldMasterIdLst>
  <p:notesMasterIdLst>
    <p:notesMasterId r:id="rId13"/>
  </p:notesMasterIdLst>
  <p:handoutMasterIdLst>
    <p:handoutMasterId r:id="rId14"/>
  </p:handoutMasterIdLst>
  <p:sldIdLst>
    <p:sldId id="328" r:id="rId6"/>
    <p:sldId id="337" r:id="rId7"/>
    <p:sldId id="339" r:id="rId8"/>
    <p:sldId id="338" r:id="rId9"/>
    <p:sldId id="340" r:id="rId10"/>
    <p:sldId id="341" r:id="rId11"/>
    <p:sldId id="334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93"/>
    <a:srgbClr val="005A8B"/>
    <a:srgbClr val="E8CE79"/>
    <a:srgbClr val="003150"/>
    <a:srgbClr val="723D14"/>
    <a:srgbClr val="63B1E5"/>
    <a:srgbClr val="E9EDF4"/>
    <a:srgbClr val="FFFFFF"/>
    <a:srgbClr val="D2B22C"/>
    <a:srgbClr val="1A34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9" autoAdjust="0"/>
    <p:restoredTop sz="71772" autoAdjust="0"/>
  </p:normalViewPr>
  <p:slideViewPr>
    <p:cSldViewPr snapToGrid="0" snapToObjects="1" showGuides="1">
      <p:cViewPr varScale="1">
        <p:scale>
          <a:sx n="42" d="100"/>
          <a:sy n="42" d="100"/>
        </p:scale>
        <p:origin x="92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yala\Documents\IRC\2017\PRC%20%20IRC%20Statu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000" dirty="0"/>
              <a:t>AURO 2016 </a:t>
            </a:r>
            <a:r>
              <a:rPr lang="en-US" sz="2000" dirty="0" smtClean="0"/>
              <a:t>Funding Allocations</a:t>
            </a:r>
            <a:endParaRPr lang="en-US" sz="2000" dirty="0"/>
          </a:p>
          <a:p>
            <a:pPr>
              <a:defRPr/>
            </a:pPr>
            <a:r>
              <a:rPr lang="en-US" sz="1400" dirty="0"/>
              <a:t>$23.6M + $16M</a:t>
            </a:r>
            <a:r>
              <a:rPr lang="en-US" sz="1400" baseline="0" dirty="0"/>
              <a:t> = $39.6M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'Table 1'!$L$4:$L$9</c:f>
              <c:strCache>
                <c:ptCount val="6"/>
                <c:pt idx="0">
                  <c:v>Public Works</c:v>
                </c:pt>
                <c:pt idx="1">
                  <c:v>Economic Adjustment</c:v>
                </c:pt>
                <c:pt idx="2">
                  <c:v>Disaster</c:v>
                </c:pt>
                <c:pt idx="3">
                  <c:v>Planning</c:v>
                </c:pt>
                <c:pt idx="4">
                  <c:v>Technical Assistance</c:v>
                </c:pt>
                <c:pt idx="5">
                  <c:v>Power</c:v>
                </c:pt>
              </c:strCache>
            </c:strRef>
          </c:cat>
          <c:val>
            <c:numRef>
              <c:f>'Table 1'!$M$4:$M$9</c:f>
              <c:numCache>
                <c:formatCode>_("$"* #,##0_);_("$"* \(#,##0\);_("$"* "-"??_);_(@_)</c:formatCode>
                <c:ptCount val="6"/>
                <c:pt idx="0">
                  <c:v>13270000</c:v>
                </c:pt>
                <c:pt idx="1">
                  <c:v>4939600</c:v>
                </c:pt>
                <c:pt idx="2">
                  <c:v>0</c:v>
                </c:pt>
                <c:pt idx="3">
                  <c:v>3361000</c:v>
                </c:pt>
                <c:pt idx="4">
                  <c:v>1472300</c:v>
                </c:pt>
                <c:pt idx="5">
                  <c:v>584324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D0-4818-B7AC-01CA17473689}"/>
            </c:ext>
          </c:extLst>
        </c:ser>
        <c:ser>
          <c:idx val="1"/>
          <c:order val="1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'Table 1'!$L$4:$L$9</c:f>
              <c:strCache>
                <c:ptCount val="6"/>
                <c:pt idx="0">
                  <c:v>Public Works</c:v>
                </c:pt>
                <c:pt idx="1">
                  <c:v>Economic Adjustment</c:v>
                </c:pt>
                <c:pt idx="2">
                  <c:v>Disaster</c:v>
                </c:pt>
                <c:pt idx="3">
                  <c:v>Planning</c:v>
                </c:pt>
                <c:pt idx="4">
                  <c:v>Technical Assistance</c:v>
                </c:pt>
                <c:pt idx="5">
                  <c:v>Power</c:v>
                </c:pt>
              </c:strCache>
            </c:strRef>
          </c:cat>
          <c:val>
            <c:numRef>
              <c:f>'Table 1'!$N$4:$N$9</c:f>
              <c:numCache>
                <c:formatCode>_("$"* #,##0_);_("$"* \(#,##0\);_("$"* "-"??_);_(@_)</c:formatCode>
                <c:ptCount val="6"/>
                <c:pt idx="0">
                  <c:v>2297000</c:v>
                </c:pt>
                <c:pt idx="1">
                  <c:v>0</c:v>
                </c:pt>
                <c:pt idx="2">
                  <c:v>12788645</c:v>
                </c:pt>
                <c:pt idx="3">
                  <c:v>750000</c:v>
                </c:pt>
                <c:pt idx="4">
                  <c:v>0</c:v>
                </c:pt>
                <c:pt idx="5">
                  <c:v>180576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4D0-4818-B7AC-01CA174736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1604872"/>
        <c:axId val="223496464"/>
      </c:barChart>
      <c:catAx>
        <c:axId val="121604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496464"/>
        <c:crosses val="autoZero"/>
        <c:auto val="1"/>
        <c:lblAlgn val="ctr"/>
        <c:lblOffset val="100"/>
        <c:noMultiLvlLbl val="0"/>
      </c:catAx>
      <c:valAx>
        <c:axId val="22349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604872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800"/>
              <a:t>AURO 2017 Allocations</a:t>
            </a:r>
          </a:p>
          <a:p>
            <a:pPr>
              <a:defRPr/>
            </a:pPr>
            <a:r>
              <a:rPr lang="en-US" sz="1400"/>
              <a:t>$24.8M + $9.1M</a:t>
            </a:r>
            <a:r>
              <a:rPr lang="en-US" sz="1400" baseline="0"/>
              <a:t> = $34.0M</a:t>
            </a:r>
            <a:endParaRPr lang="en-US" sz="1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Allocation!$L$4:$L$9</c:f>
              <c:strCache>
                <c:ptCount val="6"/>
                <c:pt idx="0">
                  <c:v>Public Works</c:v>
                </c:pt>
                <c:pt idx="1">
                  <c:v>Economic Adjustment</c:v>
                </c:pt>
                <c:pt idx="2">
                  <c:v>Disaster</c:v>
                </c:pt>
                <c:pt idx="3">
                  <c:v>Planning</c:v>
                </c:pt>
                <c:pt idx="4">
                  <c:v>Technical Assistance</c:v>
                </c:pt>
                <c:pt idx="5">
                  <c:v>Assistance to Coal Comm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Allocation!$L$4:$L$9</c:f>
              <c:strCache>
                <c:ptCount val="6"/>
                <c:pt idx="0">
                  <c:v>Public Works</c:v>
                </c:pt>
                <c:pt idx="1">
                  <c:v>Economic Adjustment</c:v>
                </c:pt>
                <c:pt idx="2">
                  <c:v>Disaster</c:v>
                </c:pt>
                <c:pt idx="3">
                  <c:v>Planning</c:v>
                </c:pt>
                <c:pt idx="4">
                  <c:v>Technical Assistance</c:v>
                </c:pt>
                <c:pt idx="5">
                  <c:v>Assistance to Coal Comm</c:v>
                </c:pt>
              </c:strCache>
            </c:strRef>
          </c:cat>
          <c:val>
            <c:numRef>
              <c:f>Allocation!$M$4:$M$9</c:f>
              <c:numCache>
                <c:formatCode>_("$"* #,##0_);_("$"* \(#,##0\);_("$"* "-"??_);_(@_)</c:formatCode>
                <c:ptCount val="6"/>
                <c:pt idx="0">
                  <c:v>13154400</c:v>
                </c:pt>
                <c:pt idx="1">
                  <c:v>4920500</c:v>
                </c:pt>
                <c:pt idx="3">
                  <c:v>4315000</c:v>
                </c:pt>
                <c:pt idx="4">
                  <c:v>1472300</c:v>
                </c:pt>
                <c:pt idx="5">
                  <c:v>993637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EC-4E08-95BC-2A9DF6A04D29}"/>
            </c:ext>
          </c:extLst>
        </c:ser>
        <c:ser>
          <c:idx val="1"/>
          <c:order val="1"/>
          <c:tx>
            <c:strRef>
              <c:f>Allocation!$L$4:$L$9</c:f>
              <c:strCache>
                <c:ptCount val="6"/>
                <c:pt idx="0">
                  <c:v>Public Works</c:v>
                </c:pt>
                <c:pt idx="1">
                  <c:v>Economic Adjustment</c:v>
                </c:pt>
                <c:pt idx="2">
                  <c:v>Disaster</c:v>
                </c:pt>
                <c:pt idx="3">
                  <c:v>Planning</c:v>
                </c:pt>
                <c:pt idx="4">
                  <c:v>Technical Assistance</c:v>
                </c:pt>
                <c:pt idx="5">
                  <c:v>Assistance to Coal Comm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Allocation!$L$4:$L$9</c:f>
              <c:strCache>
                <c:ptCount val="6"/>
                <c:pt idx="0">
                  <c:v>Public Works</c:v>
                </c:pt>
                <c:pt idx="1">
                  <c:v>Economic Adjustment</c:v>
                </c:pt>
                <c:pt idx="2">
                  <c:v>Disaster</c:v>
                </c:pt>
                <c:pt idx="3">
                  <c:v>Planning</c:v>
                </c:pt>
                <c:pt idx="4">
                  <c:v>Technical Assistance</c:v>
                </c:pt>
                <c:pt idx="5">
                  <c:v>Assistance to Coal Comm</c:v>
                </c:pt>
              </c:strCache>
            </c:strRef>
          </c:cat>
          <c:val>
            <c:numRef>
              <c:f>Allocation!$N$4:$N$9</c:f>
              <c:numCache>
                <c:formatCode>_("$"* #,##0_);_("$"* \(#,##0\);_("$"* "-"??_);_(@_)</c:formatCode>
                <c:ptCount val="6"/>
                <c:pt idx="0">
                  <c:v>3356000</c:v>
                </c:pt>
                <c:pt idx="1">
                  <c:v>1029900</c:v>
                </c:pt>
                <c:pt idx="2">
                  <c:v>4409042</c:v>
                </c:pt>
                <c:pt idx="3">
                  <c:v>377900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9EC-4E08-95BC-2A9DF6A04D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3496856"/>
        <c:axId val="223497248"/>
      </c:barChart>
      <c:catAx>
        <c:axId val="223496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497248"/>
        <c:crosses val="autoZero"/>
        <c:auto val="1"/>
        <c:lblAlgn val="ctr"/>
        <c:lblOffset val="100"/>
        <c:noMultiLvlLbl val="0"/>
      </c:catAx>
      <c:valAx>
        <c:axId val="22349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496856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973D688E-96B7-E042-A51F-B43D756C50E3}" type="datetimeFigureOut">
              <a:rPr lang="en-US"/>
              <a:pPr>
                <a:defRPr/>
              </a:pPr>
              <a:t>7/25/2017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9C40A0BB-6FAB-2944-8D07-9BFA21CCD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70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F3C2F70E-C050-6F43-A34E-525FFD9C8BEE}" type="datetime1">
              <a:rPr lang="en-US"/>
              <a:pPr>
                <a:defRPr/>
              </a:pPr>
              <a:t>7/25/2017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97397036-1B68-054A-9F3B-B20DA1AAA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1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 pitchFamily="-109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397036-1B68-054A-9F3B-B20DA1AAAB6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85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DD93F0-0674-6440-B63A-FD9B0F9733EF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A2AE9C-0F09-8C4F-8C02-03BBC0CC5F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62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DD93F0-0674-6440-B63A-FD9B0F9733EF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A2AE9C-0F09-8C4F-8C02-03BBC0CC5F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71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DD93F0-0674-6440-B63A-FD9B0F9733EF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A2AE9C-0F09-8C4F-8C02-03BBC0CC5F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09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383A9F-BF97-894E-BADB-426E62F730A9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7E5730-84BA-7F41-B6C9-DCD5262DCE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25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383A9F-BF97-894E-BADB-426E62F730A9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7E5730-84BA-7F41-B6C9-DCD5262DCE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00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383A9F-BF97-894E-BADB-426E62F730A9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7E5730-84BA-7F41-B6C9-DCD5262DCE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59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383A9F-BF97-894E-BADB-426E62F730A9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7E5730-84BA-7F41-B6C9-DCD5262DCE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29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383A9F-BF97-894E-BADB-426E62F730A9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7E5730-84BA-7F41-B6C9-DCD5262DCE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41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383A9F-BF97-894E-BADB-426E62F730A9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7E5730-84BA-7F41-B6C9-DCD5262DCE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10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383A9F-BF97-894E-BADB-426E62F730A9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7E5730-84BA-7F41-B6C9-DCD5262DCE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25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383A9F-BF97-894E-BADB-426E62F730A9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7E5730-84BA-7F41-B6C9-DCD5262DCE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93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DD93F0-0674-6440-B63A-FD9B0F9733EF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A2AE9C-0F09-8C4F-8C02-03BBC0CC5F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56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383A9F-BF97-894E-BADB-426E62F730A9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7E5730-84BA-7F41-B6C9-DCD5262DCE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41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383A9F-BF97-894E-BADB-426E62F730A9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7E5730-84BA-7F41-B6C9-DCD5262DCE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58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383A9F-BF97-894E-BADB-426E62F730A9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7E5730-84BA-7F41-B6C9-DCD5262DCE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46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59CCCC-B4BC-384B-8831-7552B00ED877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58C1E7-C433-1A40-B5BE-206B7BA42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15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59CCCC-B4BC-384B-8831-7552B00ED877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58C1E7-C433-1A40-B5BE-206B7BA42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70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59CCCC-B4BC-384B-8831-7552B00ED877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58C1E7-C433-1A40-B5BE-206B7BA42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76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59CCCC-B4BC-384B-8831-7552B00ED877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58C1E7-C433-1A40-B5BE-206B7BA42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99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59CCCC-B4BC-384B-8831-7552B00ED877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58C1E7-C433-1A40-B5BE-206B7BA42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574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59CCCC-B4BC-384B-8831-7552B00ED877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58C1E7-C433-1A40-B5BE-206B7BA42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317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59CCCC-B4BC-384B-8831-7552B00ED877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58C1E7-C433-1A40-B5BE-206B7BA42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50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DD93F0-0674-6440-B63A-FD9B0F9733EF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A2AE9C-0F09-8C4F-8C02-03BBC0CC5F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180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59CCCC-B4BC-384B-8831-7552B00ED877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58C1E7-C433-1A40-B5BE-206B7BA42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806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59CCCC-B4BC-384B-8831-7552B00ED877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58C1E7-C433-1A40-B5BE-206B7BA42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739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59CCCC-B4BC-384B-8831-7552B00ED877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58C1E7-C433-1A40-B5BE-206B7BA42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843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59CCCC-B4BC-384B-8831-7552B00ED877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58C1E7-C433-1A40-B5BE-206B7BA42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48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64FA0-F516-B443-958C-C3728FE8DB5B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27231-BC60-C34A-A9D7-E4DC5A1D5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590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64FA0-F516-B443-958C-C3728FE8DB5B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27231-BC60-C34A-A9D7-E4DC5A1D5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598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64FA0-F516-B443-958C-C3728FE8DB5B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27231-BC60-C34A-A9D7-E4DC5A1D5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130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64FA0-F516-B443-958C-C3728FE8DB5B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27231-BC60-C34A-A9D7-E4DC5A1D5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768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64FA0-F516-B443-958C-C3728FE8DB5B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27231-BC60-C34A-A9D7-E4DC5A1D5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444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64FA0-F516-B443-958C-C3728FE8DB5B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27231-BC60-C34A-A9D7-E4DC5A1D5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04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DD93F0-0674-6440-B63A-FD9B0F9733EF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A2AE9C-0F09-8C4F-8C02-03BBC0CC5F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27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64FA0-F516-B443-958C-C3728FE8DB5B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27231-BC60-C34A-A9D7-E4DC5A1D5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836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64FA0-F516-B443-958C-C3728FE8DB5B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27231-BC60-C34A-A9D7-E4DC5A1D5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37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64FA0-F516-B443-958C-C3728FE8DB5B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27231-BC60-C34A-A9D7-E4DC5A1D5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286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64FA0-F516-B443-958C-C3728FE8DB5B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27231-BC60-C34A-A9D7-E4DC5A1D5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969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64FA0-F516-B443-958C-C3728FE8DB5B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27231-BC60-C34A-A9D7-E4DC5A1D5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001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0F471-FEE1-FE4C-A891-3C37CE218A5F}" type="datetime1">
              <a:rPr lang="en-US"/>
              <a:pPr>
                <a:defRPr/>
              </a:pPr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7BCA7-C289-E84A-847C-9ED21D31E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85E8B-8356-7549-9E74-E775A6BF5C55}" type="datetime1">
              <a:rPr lang="en-US"/>
              <a:pPr>
                <a:defRPr/>
              </a:pPr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1C27F-C4A6-C545-8700-9509D1A75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0086A-DC52-C24D-9151-A2BF1E034019}" type="datetime1">
              <a:rPr lang="en-US"/>
              <a:pPr>
                <a:defRPr/>
              </a:pPr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E092D-B67D-A14B-A1DB-BA9F8D2E6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9B329-9838-E14C-8CC7-3E292D01AFF6}" type="datetime1">
              <a:rPr lang="en-US"/>
              <a:pPr>
                <a:defRPr/>
              </a:pPr>
              <a:t>7/25/2017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BE537-F6BC-B748-A448-C81A2A94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7E1D4-8F12-B648-A865-144120342E54}" type="datetime1">
              <a:rPr lang="en-US"/>
              <a:pPr>
                <a:defRPr/>
              </a:pPr>
              <a:t>7/25/2017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4AE86-8000-CB49-B5D0-DD2AC66E4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DD93F0-0674-6440-B63A-FD9B0F9733EF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A2AE9C-0F09-8C4F-8C02-03BBC0CC5F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219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047A9-FC02-4B44-A1A1-D3CD88EF9766}" type="datetime1">
              <a:rPr lang="en-US"/>
              <a:pPr>
                <a:defRPr/>
              </a:pPr>
              <a:t>7/25/2017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45B8D-8BD9-0A48-A0CD-F31EDDFFC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FF55D-0FDD-0641-B2AF-2E99697CF69C}" type="datetime1">
              <a:rPr lang="en-US"/>
              <a:pPr>
                <a:defRPr/>
              </a:pPr>
              <a:t>7/25/2017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C0FE3-EEF7-9043-926C-73616F212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14300-EBFA-AB45-B75F-28EF2D63C5F1}" type="datetime1">
              <a:rPr lang="en-US"/>
              <a:pPr>
                <a:defRPr/>
              </a:pPr>
              <a:t>7/25/2017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D4537-A433-2040-AD81-ACE769BCB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AEB0E-A267-5348-BC5B-6FC47AA98655}" type="datetime1">
              <a:rPr lang="en-US"/>
              <a:pPr>
                <a:defRPr/>
              </a:pPr>
              <a:t>7/25/2017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55737-2041-7040-8484-658206370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C049E-9989-7A47-B6F9-961CB3215A59}" type="datetime1">
              <a:rPr lang="en-US"/>
              <a:pPr>
                <a:defRPr/>
              </a:pPr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2889D-CB98-AA4B-8D8B-6E8301EE4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8AB63-D159-C541-BCA3-774BC10E737C}" type="datetime1">
              <a:rPr lang="en-US"/>
              <a:pPr>
                <a:defRPr/>
              </a:pPr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DCD75-871E-F94D-B774-1E7FA0038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DD93F0-0674-6440-B63A-FD9B0F9733EF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A2AE9C-0F09-8C4F-8C02-03BBC0CC5F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22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DD93F0-0674-6440-B63A-FD9B0F9733EF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A2AE9C-0F09-8C4F-8C02-03BBC0CC5F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88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DD93F0-0674-6440-B63A-FD9B0F9733EF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A2AE9C-0F09-8C4F-8C02-03BBC0CC5F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0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DD93F0-0674-6440-B63A-FD9B0F9733EF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A2AE9C-0F09-8C4F-8C02-03BBC0CC5F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62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_PPT_InsideBackgroundArtWhit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4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242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_PPT_InsideBackgroundgradientBlu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1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_PPT_BackgroundArtWhit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8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63C610BA-7E3F-BE4F-8F93-55F002DD6865}" type="datetime1">
              <a:rPr lang="en-US"/>
              <a:pPr>
                <a:defRPr/>
              </a:pPr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3178249E-52BE-A745-856B-FF8EAFBFF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42863" y="6423025"/>
            <a:ext cx="2133600" cy="365125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6964363" y="6430963"/>
            <a:ext cx="2133600" cy="365125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fld id="{6CBA2279-8018-EB4A-BD07-A1E7F729659F}" type="slidenum">
              <a:rPr lang="en-US" sz="1200">
                <a:solidFill>
                  <a:schemeClr val="bg1"/>
                </a:solidFill>
                <a:latin typeface="Georgia" pitchFamily="-109" charset="0"/>
                <a:ea typeface="ＭＳ Ｐゴシック" pitchFamily="-109" charset="-128"/>
                <a:cs typeface="ＭＳ Ｐゴシック" pitchFamily="-109" charset="-128"/>
              </a:rPr>
              <a:pPr algn="r">
                <a:defRPr/>
              </a:pPr>
              <a:t>‹#›</a:t>
            </a:fld>
            <a:endParaRPr lang="en-US" sz="1200">
              <a:solidFill>
                <a:schemeClr val="bg1"/>
              </a:solidFill>
              <a:latin typeface="Georgia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pic>
        <p:nvPicPr>
          <p:cNvPr id="8" name="Picture 6" descr="EDA Blue Interior Page_lc1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9" charset="-128"/>
          <a:cs typeface="ＭＳ Ｐゴシック" pitchFamily="-109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9" charset="-128"/>
          <a:cs typeface="ＭＳ Ｐゴシック" pitchFamily="-109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9" charset="-128"/>
          <a:cs typeface="ＭＳ Ｐゴシック" pitchFamily="-109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9" charset="-128"/>
          <a:cs typeface="ＭＳ Ｐゴシック" pitchFamily="-10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08" charset="0"/>
        <a:buChar char="•"/>
        <a:defRPr sz="3200" kern="1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08" charset="0"/>
        <a:buChar char="–"/>
        <a:defRPr sz="28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8" charset="0"/>
        <a:buChar char="•"/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8" charset="0"/>
        <a:buChar char="–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8" charset="0"/>
        <a:buChar char="»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hart" Target="../charts/char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57525" y="271733"/>
            <a:ext cx="5038725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400" i="1" dirty="0" smtClean="0">
                <a:solidFill>
                  <a:srgbClr val="723D14"/>
                </a:solidFill>
                <a:latin typeface="Georgia" pitchFamily="-108" charset="0"/>
              </a:rPr>
              <a:t> </a:t>
            </a:r>
            <a:endParaRPr lang="en-US" sz="1400" b="1" i="1" dirty="0">
              <a:solidFill>
                <a:srgbClr val="723D14"/>
              </a:solidFill>
              <a:latin typeface="Arial Narrow" pitchFamily="-10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8175" y="2529543"/>
            <a:ext cx="80867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/>
                </a:solidFill>
                <a:latin typeface="Georgia" pitchFamily="18" charset="0"/>
              </a:rPr>
              <a:t>Austin Regional Office</a:t>
            </a:r>
          </a:p>
          <a:p>
            <a:pPr algn="ctr"/>
            <a:r>
              <a:rPr lang="en-US" sz="4000" dirty="0" smtClean="0">
                <a:solidFill>
                  <a:schemeClr val="tx2"/>
                </a:solidFill>
                <a:latin typeface="Georgia" pitchFamily="18" charset="0"/>
              </a:rPr>
              <a:t>State of the Region 2017</a:t>
            </a:r>
            <a:endParaRPr lang="en-US" sz="4000" dirty="0">
              <a:solidFill>
                <a:schemeClr val="tx2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86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16966" y="1165846"/>
            <a:ext cx="8593194" cy="5428212"/>
            <a:chOff x="207816" y="1188719"/>
            <a:chExt cx="8593194" cy="542821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38" t="15542" r="13079" b="5384"/>
            <a:stretch/>
          </p:blipFill>
          <p:spPr>
            <a:xfrm>
              <a:off x="207816" y="1188719"/>
              <a:ext cx="8593194" cy="5428212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73" t="26503" r="31136" b="46411"/>
            <a:stretch/>
          </p:blipFill>
          <p:spPr bwMode="auto">
            <a:xfrm>
              <a:off x="4613563" y="2685011"/>
              <a:ext cx="1546167" cy="1479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3175462" y="271733"/>
            <a:ext cx="4698539" cy="99257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b="1" cap="all" spc="250" dirty="0" smtClean="0">
                <a:solidFill>
                  <a:srgbClr val="005A8B"/>
                </a:solidFill>
                <a:latin typeface="Arial Narrow"/>
                <a:ea typeface="+mn-ea"/>
                <a:cs typeface="Arial Narrow"/>
              </a:rPr>
              <a:t>Economic development district partners</a:t>
            </a:r>
            <a:endParaRPr lang="en-US" sz="2400" b="1" cap="all" spc="250" dirty="0">
              <a:solidFill>
                <a:srgbClr val="005A8B"/>
              </a:solidFill>
              <a:latin typeface="Arial Narrow"/>
              <a:ea typeface="+mn-ea"/>
              <a:cs typeface="Arial Narrow"/>
            </a:endParaRPr>
          </a:p>
          <a:p>
            <a:pPr algn="r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400" i="1" dirty="0" smtClean="0">
                <a:solidFill>
                  <a:srgbClr val="723D14"/>
                </a:solidFill>
                <a:latin typeface="Georgia" pitchFamily="-108" charset="0"/>
              </a:rPr>
              <a:t> </a:t>
            </a:r>
            <a:endParaRPr lang="en-US" sz="1400" b="1" i="1" dirty="0">
              <a:solidFill>
                <a:srgbClr val="723D14"/>
              </a:solidFill>
              <a:latin typeface="Arial Narrow" pitchFamily="-10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066" y="5400810"/>
            <a:ext cx="3990111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NCTXEDD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designated Jan 3,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APC will be designated by Sep 30</a:t>
            </a:r>
            <a:r>
              <a:rPr lang="en-US" baseline="30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59 EDDs now funded at $70k/year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731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Beth Correa</a:t>
            </a:r>
          </a:p>
          <a:p>
            <a:pPr marL="400050" lvl="1" indent="0">
              <a:buNone/>
            </a:pPr>
            <a:r>
              <a:rPr lang="en-US" sz="1600" dirty="0"/>
              <a:t>Economic Development Regional Planner</a:t>
            </a:r>
          </a:p>
          <a:p>
            <a:pPr marL="400050" lvl="1" indent="0">
              <a:buNone/>
            </a:pPr>
            <a:r>
              <a:rPr lang="en-US" sz="1600" dirty="0"/>
              <a:t>Central Texas COG</a:t>
            </a:r>
          </a:p>
          <a:p>
            <a:pPr lvl="1"/>
            <a:endParaRPr lang="en-US" sz="1600" dirty="0"/>
          </a:p>
          <a:p>
            <a:r>
              <a:rPr lang="en-US" sz="2000" dirty="0"/>
              <a:t>Dustin Meyer</a:t>
            </a:r>
          </a:p>
          <a:p>
            <a:pPr marL="400050" lvl="1" indent="0">
              <a:buNone/>
            </a:pPr>
            <a:r>
              <a:rPr lang="en-US" sz="1600" dirty="0"/>
              <a:t>Local Government Services Coordinator</a:t>
            </a:r>
          </a:p>
          <a:p>
            <a:pPr marL="400050" lvl="1" indent="0">
              <a:buNone/>
            </a:pPr>
            <a:r>
              <a:rPr lang="en-US" sz="1600" dirty="0"/>
              <a:t>Panhandle Regional Planning Commission</a:t>
            </a:r>
          </a:p>
          <a:p>
            <a:endParaRPr lang="en-US" sz="2000" dirty="0"/>
          </a:p>
          <a:p>
            <a:r>
              <a:rPr lang="en-US" sz="2000" dirty="0"/>
              <a:t>Gloria Vasquez</a:t>
            </a:r>
          </a:p>
          <a:p>
            <a:pPr marL="400050" lvl="1" indent="0">
              <a:buNone/>
            </a:pPr>
            <a:r>
              <a:rPr lang="en-US" sz="1600" dirty="0"/>
              <a:t>Regional Services Director</a:t>
            </a:r>
          </a:p>
          <a:p>
            <a:pPr marL="400050" lvl="1" indent="0">
              <a:buNone/>
            </a:pPr>
            <a:r>
              <a:rPr lang="en-US" sz="1600" dirty="0"/>
              <a:t>Alamo Area </a:t>
            </a:r>
            <a:r>
              <a:rPr lang="en-US" sz="1600" dirty="0" smtClean="0"/>
              <a:t>COG</a:t>
            </a: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 smtClean="0"/>
              <a:t>Ashley </a:t>
            </a:r>
            <a:r>
              <a:rPr lang="en-US" sz="2000" dirty="0" err="1"/>
              <a:t>Garris</a:t>
            </a:r>
            <a:endParaRPr lang="en-US" sz="2000" dirty="0"/>
          </a:p>
          <a:p>
            <a:pPr marL="400050" lvl="1" indent="0">
              <a:buNone/>
            </a:pPr>
            <a:r>
              <a:rPr lang="en-US" sz="1600" dirty="0"/>
              <a:t>Economic Development Administrator</a:t>
            </a:r>
          </a:p>
          <a:p>
            <a:pPr marL="400050" lvl="1" indent="0">
              <a:buNone/>
            </a:pPr>
            <a:r>
              <a:rPr lang="en-US" sz="1600" dirty="0"/>
              <a:t>Western Arkansas PDD</a:t>
            </a:r>
          </a:p>
          <a:p>
            <a:endParaRPr lang="en-US" sz="2000" dirty="0"/>
          </a:p>
          <a:p>
            <a:r>
              <a:rPr lang="en-US" sz="2000" dirty="0"/>
              <a:t>Cheri </a:t>
            </a:r>
            <a:r>
              <a:rPr lang="en-US" sz="2000" dirty="0" err="1"/>
              <a:t>Soileau</a:t>
            </a:r>
            <a:endParaRPr lang="en-US" sz="2000" dirty="0"/>
          </a:p>
          <a:p>
            <a:pPr marL="400050" lvl="1" indent="0">
              <a:buNone/>
            </a:pPr>
            <a:r>
              <a:rPr lang="en-US" sz="1600" dirty="0"/>
              <a:t>Executive Director</a:t>
            </a:r>
          </a:p>
          <a:p>
            <a:pPr marL="400050" lvl="1" indent="0">
              <a:buNone/>
            </a:pPr>
            <a:r>
              <a:rPr lang="en-US" sz="1600" dirty="0"/>
              <a:t>Imperial Calcasieu</a:t>
            </a:r>
          </a:p>
          <a:p>
            <a:pPr marL="400050" lvl="1" indent="0">
              <a:buNone/>
            </a:pPr>
            <a:r>
              <a:rPr lang="en-US" sz="1600" dirty="0"/>
              <a:t>Regional Planning &amp; Development Commission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67892" y="271733"/>
            <a:ext cx="5006110" cy="7771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b="1" cap="all" spc="250" dirty="0">
                <a:solidFill>
                  <a:srgbClr val="005A8B"/>
                </a:solidFill>
                <a:latin typeface="Arial Narrow"/>
                <a:ea typeface="+mn-ea"/>
                <a:cs typeface="Arial Narrow"/>
              </a:rPr>
              <a:t>Emerging Leaders </a:t>
            </a:r>
            <a:r>
              <a:rPr lang="en-US" sz="2400" b="1" cap="all" spc="250" dirty="0" smtClean="0">
                <a:solidFill>
                  <a:srgbClr val="005A8B"/>
                </a:solidFill>
                <a:latin typeface="Arial Narrow"/>
                <a:ea typeface="+mn-ea"/>
                <a:cs typeface="Arial Narrow"/>
              </a:rPr>
              <a:t>Training</a:t>
            </a:r>
          </a:p>
          <a:p>
            <a:pPr algn="r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b="1" i="1" cap="all" spc="250" dirty="0" smtClean="0">
                <a:solidFill>
                  <a:srgbClr val="005A8B"/>
                </a:solidFill>
                <a:latin typeface="Arial Narrow"/>
                <a:ea typeface="+mn-ea"/>
              </a:rPr>
              <a:t>2017 Class</a:t>
            </a:r>
            <a:r>
              <a:rPr lang="en-US" sz="1400" i="1" dirty="0" smtClean="0">
                <a:solidFill>
                  <a:srgbClr val="723D14"/>
                </a:solidFill>
                <a:latin typeface="Georgia" pitchFamily="-108" charset="0"/>
              </a:rPr>
              <a:t> </a:t>
            </a:r>
            <a:endParaRPr lang="en-US" sz="1400" b="1" i="1" dirty="0">
              <a:solidFill>
                <a:srgbClr val="723D14"/>
              </a:solidFill>
              <a:latin typeface="Arial Narrow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4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5462" y="271733"/>
            <a:ext cx="4698539" cy="62324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b="1" cap="all" spc="250" dirty="0">
                <a:solidFill>
                  <a:srgbClr val="005A8B"/>
                </a:solidFill>
                <a:latin typeface="Arial Narrow"/>
                <a:ea typeface="+mn-ea"/>
                <a:cs typeface="Arial Narrow"/>
              </a:rPr>
              <a:t>CNCS Vista Program</a:t>
            </a:r>
          </a:p>
          <a:p>
            <a:pPr algn="r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400" i="1" dirty="0" smtClean="0">
                <a:solidFill>
                  <a:srgbClr val="723D14"/>
                </a:solidFill>
                <a:latin typeface="Georgia" pitchFamily="-108" charset="0"/>
              </a:rPr>
              <a:t> </a:t>
            </a:r>
            <a:endParaRPr lang="en-US" sz="1400" b="1" i="1" dirty="0">
              <a:solidFill>
                <a:srgbClr val="723D14"/>
              </a:solidFill>
              <a:latin typeface="Arial Narrow" pitchFamily="-10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u="sng" dirty="0" smtClean="0"/>
              <a:t>Returning as 2</a:t>
            </a:r>
            <a:r>
              <a:rPr lang="en-US" sz="2800" u="sng" baseline="30000" dirty="0" smtClean="0"/>
              <a:t>nd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Yr</a:t>
            </a:r>
            <a:r>
              <a:rPr lang="en-US" sz="2800" u="sng" dirty="0" smtClean="0"/>
              <a:t> Hosts: </a:t>
            </a:r>
            <a:endParaRPr lang="en-US" sz="2800" u="sng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Alamo Area COG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err="1"/>
              <a:t>ArkTex</a:t>
            </a:r>
            <a:r>
              <a:rPr lang="en-US" sz="2800" dirty="0"/>
              <a:t> COG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/>
              <a:t>SPAG</a:t>
            </a:r>
          </a:p>
          <a:p>
            <a:pPr lvl="0"/>
            <a:endParaRPr lang="en-US" sz="2800" dirty="0"/>
          </a:p>
          <a:p>
            <a:pPr marL="0" lvl="0" indent="0">
              <a:buNone/>
            </a:pPr>
            <a:r>
              <a:rPr lang="en-US" sz="2800" u="sng" dirty="0" smtClean="0"/>
              <a:t>VISTA Leader host:</a:t>
            </a:r>
          </a:p>
          <a:p>
            <a:r>
              <a:rPr lang="en-US" sz="2800" dirty="0" smtClean="0"/>
              <a:t>Texas Association of Regional Councils (TARC)</a:t>
            </a:r>
            <a:endParaRPr lang="en-US" sz="28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800" u="sng" dirty="0" smtClean="0"/>
              <a:t>New VISTA Hosts:</a:t>
            </a:r>
          </a:p>
          <a:p>
            <a:pPr marL="514350" lvl="0" indent="-514350">
              <a:buFont typeface="+mj-lt"/>
              <a:buAutoNum type="arabicPeriod" startAt="4"/>
            </a:pPr>
            <a:r>
              <a:rPr lang="en-US" sz="2800" dirty="0" smtClean="0"/>
              <a:t>East </a:t>
            </a:r>
            <a:r>
              <a:rPr lang="en-US" sz="2800" dirty="0"/>
              <a:t>Arkansas PDD</a:t>
            </a:r>
          </a:p>
          <a:p>
            <a:pPr marL="514350" lvl="0" indent="-514350">
              <a:buFont typeface="+mj-lt"/>
              <a:buAutoNum type="arabicPeriod" startAt="4"/>
            </a:pPr>
            <a:r>
              <a:rPr lang="en-US" sz="2800" dirty="0"/>
              <a:t>LRGVCOG</a:t>
            </a:r>
          </a:p>
          <a:p>
            <a:pPr marL="514350" lvl="0" indent="-514350">
              <a:buFont typeface="+mj-lt"/>
              <a:buAutoNum type="arabicPeriod" startAt="4"/>
            </a:pPr>
            <a:r>
              <a:rPr lang="en-US" sz="2800" dirty="0"/>
              <a:t>NCNMEDD</a:t>
            </a:r>
          </a:p>
          <a:p>
            <a:pPr marL="514350" lvl="0" indent="-514350">
              <a:buFont typeface="+mj-lt"/>
              <a:buAutoNum type="arabicPeriod" startAt="4"/>
            </a:pPr>
            <a:r>
              <a:rPr lang="en-US" sz="2800" dirty="0"/>
              <a:t>NWAEDD</a:t>
            </a:r>
          </a:p>
          <a:p>
            <a:pPr marL="514350" lvl="0" indent="-514350">
              <a:buFont typeface="+mj-lt"/>
              <a:buAutoNum type="arabicPeriod" startAt="4"/>
            </a:pPr>
            <a:r>
              <a:rPr lang="en-US" sz="2800" dirty="0"/>
              <a:t>STDC</a:t>
            </a:r>
          </a:p>
          <a:p>
            <a:pPr marL="514350" lvl="0" indent="-514350">
              <a:buFont typeface="+mj-lt"/>
              <a:buAutoNum type="arabicPeriod" startAt="4"/>
            </a:pPr>
            <a:r>
              <a:rPr lang="en-US" sz="2800" dirty="0"/>
              <a:t>WAPDD – </a:t>
            </a:r>
            <a:r>
              <a:rPr lang="en-US" sz="2800" dirty="0" smtClean="0"/>
              <a:t>SWAPDD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800" dirty="0" err="1"/>
              <a:t>Acadiana</a:t>
            </a:r>
            <a:r>
              <a:rPr lang="en-US" sz="2800" dirty="0"/>
              <a:t> PC</a:t>
            </a:r>
          </a:p>
          <a:p>
            <a:pPr lv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50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358440"/>
            <a:ext cx="8382000" cy="5035731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 smtClean="0"/>
              <a:t>EDD Information </a:t>
            </a:r>
            <a:r>
              <a:rPr lang="en-US" sz="2600" b="1" dirty="0"/>
              <a:t>Resource Event </a:t>
            </a:r>
            <a:r>
              <a:rPr lang="en-US" sz="2600" b="1" dirty="0" smtClean="0"/>
              <a:t>- </a:t>
            </a:r>
            <a:r>
              <a:rPr lang="en-US" sz="2800" dirty="0" smtClean="0">
                <a:cs typeface="Times New Roman" panose="02020603050405020304" pitchFamily="18" charset="0"/>
              </a:rPr>
              <a:t>one </a:t>
            </a:r>
            <a:r>
              <a:rPr lang="en-US" sz="2800" dirty="0">
                <a:cs typeface="Times New Roman" panose="02020603050405020304" pitchFamily="18" charset="0"/>
              </a:rPr>
              <a:t>day gatherings to bring together local leaders with Federal and other funding resources in an environment that provides direct and personal contact between </a:t>
            </a:r>
            <a:r>
              <a:rPr lang="en-US" sz="2800" dirty="0" smtClean="0">
                <a:cs typeface="Times New Roman" panose="02020603050405020304" pitchFamily="18" charset="0"/>
              </a:rPr>
              <a:t>all.  The </a:t>
            </a:r>
            <a:r>
              <a:rPr lang="en-US" sz="2800" dirty="0">
                <a:cs typeface="Times New Roman" panose="02020603050405020304" pitchFamily="18" charset="0"/>
              </a:rPr>
              <a:t>primary goal is to establish the EDD as the information resource in their respective service areas </a:t>
            </a:r>
            <a:r>
              <a:rPr lang="en-US" sz="2800" dirty="0" smtClean="0">
                <a:cs typeface="Times New Roman" panose="02020603050405020304" pitchFamily="18" charset="0"/>
              </a:rPr>
              <a:t>for economic </a:t>
            </a:r>
            <a:r>
              <a:rPr lang="en-US" sz="2800" dirty="0">
                <a:cs typeface="Times New Roman" panose="02020603050405020304" pitchFamily="18" charset="0"/>
              </a:rPr>
              <a:t>development</a:t>
            </a:r>
            <a:r>
              <a:rPr lang="en-US" sz="2800" dirty="0" smtClean="0"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800" dirty="0">
              <a:cs typeface="Times New Roman" panose="02020603050405020304" pitchFamily="18" charset="0"/>
            </a:endParaRPr>
          </a:p>
          <a:p>
            <a:r>
              <a:rPr lang="en-US" sz="2400" dirty="0" smtClean="0">
                <a:cs typeface="Times New Roman" panose="02020603050405020304" pitchFamily="18" charset="0"/>
              </a:rPr>
              <a:t>Lower Rio Grande Valley Development Council – Jun 21</a:t>
            </a:r>
          </a:p>
          <a:p>
            <a:r>
              <a:rPr lang="en-US" sz="2400" dirty="0" smtClean="0">
                <a:cs typeface="Times New Roman" panose="02020603050405020304" pitchFamily="18" charset="0"/>
              </a:rPr>
              <a:t>Coastal Bend Council of Governments – Aug 2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5462" y="271733"/>
            <a:ext cx="4698539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b="1" cap="all" spc="250" dirty="0" smtClean="0">
                <a:solidFill>
                  <a:srgbClr val="005A8B"/>
                </a:solidFill>
                <a:latin typeface="Arial Narrow"/>
                <a:ea typeface="+mn-ea"/>
                <a:cs typeface="Arial Narrow"/>
              </a:rPr>
              <a:t> Economic development Integration </a:t>
            </a:r>
            <a:r>
              <a:rPr lang="en-US" sz="2400" b="1" cap="all" spc="250" dirty="0">
                <a:solidFill>
                  <a:srgbClr val="005A8B"/>
                </a:solidFill>
                <a:latin typeface="Arial Narrow"/>
                <a:ea typeface="+mn-ea"/>
                <a:cs typeface="Arial Narrow"/>
              </a:rPr>
              <a:t>Events </a:t>
            </a:r>
            <a:r>
              <a:rPr lang="en-US" sz="1400" i="1" dirty="0" smtClean="0">
                <a:solidFill>
                  <a:srgbClr val="723D14"/>
                </a:solidFill>
                <a:latin typeface="Georgia" pitchFamily="-108" charset="0"/>
              </a:rPr>
              <a:t> </a:t>
            </a:r>
            <a:endParaRPr lang="en-US" sz="1400" b="1" i="1" dirty="0">
              <a:solidFill>
                <a:srgbClr val="723D14"/>
              </a:solidFill>
              <a:latin typeface="Arial Narrow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5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185" t="23086" r="25833" b="18230"/>
          <a:stretch/>
        </p:blipFill>
        <p:spPr>
          <a:xfrm>
            <a:off x="4582577" y="3553097"/>
            <a:ext cx="4378540" cy="2950768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27245" y="1338349"/>
          <a:ext cx="4555088" cy="2884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57105" y="271733"/>
            <a:ext cx="4016895" cy="62324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b="1" cap="all" spc="250" dirty="0" smtClean="0">
                <a:solidFill>
                  <a:srgbClr val="005A8B"/>
                </a:solidFill>
                <a:latin typeface="Arial Narrow"/>
                <a:ea typeface="+mn-ea"/>
                <a:cs typeface="Arial Narrow"/>
              </a:rPr>
              <a:t>AURO 2016 funding</a:t>
            </a:r>
            <a:endParaRPr lang="en-US" sz="2400" b="1" cap="all" spc="250" dirty="0">
              <a:solidFill>
                <a:srgbClr val="005A8B"/>
              </a:solidFill>
              <a:latin typeface="Arial Narrow"/>
              <a:ea typeface="+mn-ea"/>
              <a:cs typeface="Arial Narrow"/>
            </a:endParaRPr>
          </a:p>
          <a:p>
            <a:pPr algn="r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400" i="1" dirty="0" smtClean="0">
                <a:solidFill>
                  <a:srgbClr val="723D14"/>
                </a:solidFill>
                <a:latin typeface="Georgia" pitchFamily="-108" charset="0"/>
              </a:rPr>
              <a:t> </a:t>
            </a:r>
            <a:endParaRPr lang="en-US" sz="1400" b="1" i="1" dirty="0">
              <a:solidFill>
                <a:srgbClr val="723D14"/>
              </a:solidFill>
              <a:latin typeface="Arial Narrow" pitchFamily="-10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683" y="4628150"/>
            <a:ext cx="362923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dirty="0"/>
              <a:t>PW/EA Results:</a:t>
            </a:r>
          </a:p>
          <a:p>
            <a:r>
              <a:rPr lang="en-US" dirty="0" smtClean="0"/>
              <a:t>   4600 Jobs Created/Saved	</a:t>
            </a:r>
          </a:p>
          <a:p>
            <a:r>
              <a:rPr lang="en-US" dirty="0" smtClean="0"/>
              <a:t>   $250 M in Private Investment</a:t>
            </a:r>
          </a:p>
        </p:txBody>
      </p:sp>
    </p:spTree>
    <p:extLst>
      <p:ext uri="{BB962C8B-B14F-4D97-AF65-F5344CB8AC3E}">
        <p14:creationId xmlns:p14="http://schemas.microsoft.com/office/powerpoint/2010/main" val="72306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75462" y="271733"/>
            <a:ext cx="4698539" cy="62324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400" b="1" cap="all" spc="250" dirty="0" smtClean="0">
                <a:solidFill>
                  <a:srgbClr val="005A8B"/>
                </a:solidFill>
                <a:latin typeface="Arial Narrow"/>
                <a:ea typeface="+mn-ea"/>
                <a:cs typeface="Arial Narrow"/>
              </a:rPr>
              <a:t>AURO 2017 funding &amp; Status</a:t>
            </a:r>
            <a:endParaRPr lang="en-US" sz="2400" b="1" cap="all" spc="250" dirty="0">
              <a:solidFill>
                <a:srgbClr val="005A8B"/>
              </a:solidFill>
              <a:latin typeface="Arial Narrow"/>
              <a:ea typeface="+mn-ea"/>
              <a:cs typeface="Arial Narrow"/>
            </a:endParaRPr>
          </a:p>
          <a:p>
            <a:pPr algn="r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400" i="1" dirty="0" smtClean="0">
                <a:solidFill>
                  <a:srgbClr val="723D14"/>
                </a:solidFill>
                <a:latin typeface="Georgia" pitchFamily="-108" charset="0"/>
              </a:rPr>
              <a:t> </a:t>
            </a:r>
            <a:endParaRPr lang="en-US" sz="1400" b="1" i="1" dirty="0">
              <a:solidFill>
                <a:srgbClr val="723D14"/>
              </a:solidFill>
              <a:latin typeface="Arial Narrow" pitchFamily="-10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2377" y="1411905"/>
            <a:ext cx="402336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$22M of Funds are Obligated</a:t>
            </a:r>
          </a:p>
          <a:p>
            <a:r>
              <a:rPr lang="en-US" dirty="0" smtClean="0"/>
              <a:t>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942" y="4661266"/>
            <a:ext cx="362923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PW/EA Results:</a:t>
            </a:r>
          </a:p>
          <a:p>
            <a:r>
              <a:rPr lang="en-US" dirty="0" smtClean="0"/>
              <a:t>   5056 Jobs Created/Saved	</a:t>
            </a:r>
          </a:p>
          <a:p>
            <a:r>
              <a:rPr lang="en-US" dirty="0" smtClean="0"/>
              <a:t>   </a:t>
            </a:r>
            <a:r>
              <a:rPr lang="en-US" dirty="0"/>
              <a:t>$</a:t>
            </a:r>
            <a:r>
              <a:rPr lang="en-US" dirty="0" smtClean="0"/>
              <a:t>109.3M in Private Investment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721629" y="3824687"/>
            <a:ext cx="4338930" cy="2930432"/>
            <a:chOff x="4721629" y="3824687"/>
            <a:chExt cx="4338930" cy="29304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33478" t="20145" r="16631" b="19952"/>
            <a:stretch/>
          </p:blipFill>
          <p:spPr>
            <a:xfrm>
              <a:off x="4721629" y="3824687"/>
              <a:ext cx="4338930" cy="293043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536" y="4525008"/>
              <a:ext cx="354356" cy="33824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1954" y="5015657"/>
              <a:ext cx="354356" cy="33824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8129" y="4238670"/>
              <a:ext cx="354356" cy="33824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saturation sa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22643" y="4945860"/>
              <a:ext cx="77985" cy="13959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saturation sa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703684" y="5595444"/>
              <a:ext cx="77985" cy="13959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saturation sa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16662" y="4238670"/>
              <a:ext cx="77985" cy="13959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saturation sa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75228" y="5150310"/>
              <a:ext cx="77985" cy="13959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saturation sa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60892" y="4539778"/>
              <a:ext cx="77985" cy="13959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saturation sa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081954" y="6509843"/>
              <a:ext cx="77985" cy="13959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699"/>
                      </a14:imgEffect>
                      <a14:imgEffect>
                        <a14:saturation sa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21057" y="4987942"/>
              <a:ext cx="77985" cy="13959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699"/>
                      </a14:imgEffect>
                      <a14:imgEffect>
                        <a14:saturation sa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38507" y="4974033"/>
              <a:ext cx="77985" cy="13959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699"/>
                      </a14:imgEffect>
                      <a14:imgEffect>
                        <a14:saturation sa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80085" y="4974033"/>
              <a:ext cx="77985" cy="13959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699"/>
                      </a14:imgEffect>
                      <a14:imgEffect>
                        <a14:saturation sa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81379" y="4007613"/>
              <a:ext cx="77985" cy="13959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699"/>
                      </a14:imgEffect>
                      <a14:imgEffect>
                        <a14:saturation sa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92493" y="5533222"/>
              <a:ext cx="77985" cy="13959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699"/>
                      </a14:imgEffect>
                      <a14:imgEffect>
                        <a14:saturation sa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56734" y="5463668"/>
              <a:ext cx="77985" cy="13959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699"/>
                      </a14:imgEffect>
                      <a14:imgEffect>
                        <a14:saturation sa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66339" y="5484542"/>
              <a:ext cx="77985" cy="139593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699"/>
                      </a14:imgEffect>
                      <a14:imgEffect>
                        <a14:saturation sa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67168" y="5693148"/>
              <a:ext cx="77985" cy="13959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699"/>
                      </a14:imgEffect>
                      <a14:imgEffect>
                        <a14:saturation sa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36694" y="5009566"/>
              <a:ext cx="77985" cy="13959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699"/>
                      </a14:imgEffect>
                      <a14:imgEffect>
                        <a14:saturation sa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60997" y="4311411"/>
              <a:ext cx="77985" cy="139593"/>
            </a:xfrm>
            <a:prstGeom prst="rect">
              <a:avLst/>
            </a:prstGeom>
          </p:spPr>
        </p:pic>
      </p:grpSp>
      <p:graphicFrame>
        <p:nvGraphicFramePr>
          <p:cNvPr id="39" name="Chart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8123387"/>
              </p:ext>
            </p:extLst>
          </p:nvPr>
        </p:nvGraphicFramePr>
        <p:xfrm>
          <a:off x="167226" y="1411905"/>
          <a:ext cx="4554404" cy="2735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00815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4415</TotalTime>
  <Words>262</Words>
  <Application>Microsoft Office PowerPoint</Application>
  <PresentationFormat>On-screen Show (4:3)</PresentationFormat>
  <Paragraphs>69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ＭＳ Ｐゴシック</vt:lpstr>
      <vt:lpstr>Arial</vt:lpstr>
      <vt:lpstr>Arial Narrow</vt:lpstr>
      <vt:lpstr>Calibri</vt:lpstr>
      <vt:lpstr>Georgia</vt:lpstr>
      <vt:lpstr>Times New Roman</vt:lpstr>
      <vt:lpstr>1_Custom Design</vt:lpstr>
      <vt:lpstr>2_Custom Design</vt:lpstr>
      <vt:lpstr>3_Custom Design</vt:lpstr>
      <vt:lpstr>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A. Bright Idea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Condon</dc:creator>
  <cp:lastModifiedBy>Laurie Thompson</cp:lastModifiedBy>
  <cp:revision>158</cp:revision>
  <cp:lastPrinted>2011-02-24T20:52:13Z</cp:lastPrinted>
  <dcterms:created xsi:type="dcterms:W3CDTF">2011-02-24T20:55:53Z</dcterms:created>
  <dcterms:modified xsi:type="dcterms:W3CDTF">2017-07-25T17:01:46Z</dcterms:modified>
</cp:coreProperties>
</file>