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4" r:id="rId3"/>
    <p:sldId id="294" r:id="rId4"/>
    <p:sldId id="274" r:id="rId5"/>
    <p:sldId id="275" r:id="rId6"/>
    <p:sldId id="305" r:id="rId7"/>
    <p:sldId id="266" r:id="rId8"/>
    <p:sldId id="267" r:id="rId9"/>
    <p:sldId id="269" r:id="rId10"/>
    <p:sldId id="320" r:id="rId11"/>
    <p:sldId id="316" r:id="rId12"/>
    <p:sldId id="317" r:id="rId13"/>
    <p:sldId id="306" r:id="rId14"/>
    <p:sldId id="299" r:id="rId15"/>
    <p:sldId id="307" r:id="rId16"/>
    <p:sldId id="276" r:id="rId17"/>
    <p:sldId id="315" r:id="rId18"/>
    <p:sldId id="278" r:id="rId19"/>
    <p:sldId id="295" r:id="rId20"/>
    <p:sldId id="296" r:id="rId21"/>
    <p:sldId id="297" r:id="rId22"/>
    <p:sldId id="282" r:id="rId23"/>
    <p:sldId id="283" r:id="rId24"/>
    <p:sldId id="318" r:id="rId25"/>
    <p:sldId id="319" r:id="rId26"/>
    <p:sldId id="279" r:id="rId27"/>
    <p:sldId id="287" r:id="rId28"/>
    <p:sldId id="288" r:id="rId29"/>
    <p:sldId id="289" r:id="rId30"/>
  </p:sldIdLst>
  <p:sldSz cx="9144000" cy="5143500" type="screen16x9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F23"/>
    <a:srgbClr val="1B75BC"/>
    <a:srgbClr val="F7941D"/>
    <a:srgbClr val="CE181E"/>
    <a:srgbClr val="7F7F7F"/>
    <a:srgbClr val="C2B59B"/>
    <a:srgbClr val="00A651"/>
    <a:srgbClr val="FFF200"/>
    <a:srgbClr val="ED1C24"/>
    <a:srgbClr val="ED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9" autoAdjust="0"/>
    <p:restoredTop sz="87373" autoAdjust="0"/>
  </p:normalViewPr>
  <p:slideViewPr>
    <p:cSldViewPr>
      <p:cViewPr varScale="1">
        <p:scale>
          <a:sx n="49" d="100"/>
          <a:sy n="49" d="100"/>
        </p:scale>
        <p:origin x="760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24"/>
    </p:cViewPr>
  </p:sorterViewPr>
  <p:notesViewPr>
    <p:cSldViewPr>
      <p:cViewPr varScale="1">
        <p:scale>
          <a:sx n="73" d="100"/>
          <a:sy n="73" d="100"/>
        </p:scale>
        <p:origin x="2658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F4FF49-E2FF-4804-BC40-CD86EA64342B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32778-8598-46AB-AD75-846AFD30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7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9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1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5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2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1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2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0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58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1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69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3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09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67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92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68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82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0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9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8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4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7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1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7/25/2017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7/25/2017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981200" y="1417637"/>
            <a:ext cx="6477000" cy="819150"/>
          </a:xfrm>
        </p:spPr>
        <p:txBody>
          <a:bodyPr>
            <a:noAutofit/>
          </a:bodyPr>
          <a:lstStyle>
            <a:extLst/>
          </a:lstStyle>
          <a:p>
            <a:pPr algn="r"/>
            <a:r>
              <a:rPr lang="en-US" sz="4800" dirty="0" smtClean="0"/>
              <a:t>WELCOME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" y="377825"/>
            <a:ext cx="3703466" cy="371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57550"/>
            <a:ext cx="38862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69" y="718"/>
            <a:ext cx="7586330" cy="3418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3013710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2600" dirty="0"/>
              <a:t>Port of South Louisiana Is Ranked As One of the </a:t>
            </a:r>
            <a:r>
              <a:rPr lang="en-US" sz="2600" dirty="0" smtClean="0"/>
              <a:t>Top…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199" y="4018365"/>
            <a:ext cx="7464083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cap="all" spc="100" dirty="0" smtClean="0">
                <a:solidFill>
                  <a:prstClr val="white"/>
                </a:solidFill>
              </a:rPr>
              <a:t>…Energy </a:t>
            </a:r>
            <a:r>
              <a:rPr lang="en-US" sz="2600" i="1" cap="all" spc="100" dirty="0">
                <a:solidFill>
                  <a:prstClr val="white"/>
                </a:solidFill>
              </a:rPr>
              <a:t>transfer </a:t>
            </a:r>
            <a:r>
              <a:rPr lang="en-US" sz="2600" i="1" cap="all" spc="100" dirty="0" err="1" smtClean="0">
                <a:solidFill>
                  <a:prstClr val="white"/>
                </a:solidFill>
              </a:rPr>
              <a:t>portS</a:t>
            </a:r>
            <a:r>
              <a:rPr lang="en-US" sz="2000" b="1" i="1" cap="all" spc="100" dirty="0" smtClean="0">
                <a:solidFill>
                  <a:prstClr val="white"/>
                </a:solidFill>
              </a:rPr>
              <a:t> </a:t>
            </a:r>
            <a:r>
              <a:rPr lang="en-US" sz="1200" b="1" i="1" cap="all" spc="100" dirty="0">
                <a:solidFill>
                  <a:prstClr val="white"/>
                </a:solidFill>
              </a:rPr>
              <a:t>in the </a:t>
            </a:r>
            <a:r>
              <a:rPr lang="en-US" sz="2600" i="1" cap="all" spc="100" dirty="0">
                <a:solidFill>
                  <a:prstClr val="white"/>
                </a:solidFill>
              </a:rPr>
              <a:t>united states!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4 major oil refineries | 7 crude oil storage terminals</a:t>
            </a:r>
          </a:p>
          <a:p>
            <a:pPr marL="742950" lvl="1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white"/>
                </a:solidFill>
              </a:rPr>
              <a:t>Pipelines: 33 crude; 159 natural gas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971550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ts val="0"/>
              </a:spcBef>
            </a:pPr>
            <a:r>
              <a:rPr lang="en-US" sz="1800" b="1" i="1" cap="all" spc="100" dirty="0" smtClean="0"/>
              <a:t>Dakota access TO bayou bridge</a:t>
            </a:r>
            <a:endParaRPr lang="en-US" sz="2000" i="1" spc="100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22" y="718"/>
            <a:ext cx="7598664" cy="34331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Energy Transfer Pipelines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710"/>
            <a:ext cx="144855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971550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ts val="0"/>
              </a:spcBef>
            </a:pPr>
            <a:r>
              <a:rPr lang="en-US" sz="1800" b="1" i="1" cap="all" spc="100" dirty="0" smtClean="0"/>
              <a:t>bayou bridge</a:t>
            </a:r>
            <a:endParaRPr lang="en-US" sz="2000" i="1" spc="100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22" y="718"/>
            <a:ext cx="7598663" cy="34331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Energy Transfer Pipelines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710"/>
            <a:ext cx="144855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75438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Largest Tonnage Port</a:t>
            </a:r>
            <a:r>
              <a:rPr lang="en-US" sz="1600" dirty="0" smtClean="0"/>
              <a:t> </a:t>
            </a:r>
            <a:r>
              <a:rPr lang="en-US" sz="1800" dirty="0" smtClean="0"/>
              <a:t>in the </a:t>
            </a:r>
            <a:r>
              <a:rPr lang="en-US" sz="3200" dirty="0" smtClean="0"/>
              <a:t>Western Hemisphere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7" y="1384715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8" y="2648317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8" y="3924667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 flipH="1">
            <a:off x="1341118" y="1334444"/>
            <a:ext cx="307848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ver 294 million short tons transported via, on over</a:t>
            </a:r>
          </a:p>
          <a:p>
            <a:pPr>
              <a:lnSpc>
                <a:spcPct val="80000"/>
              </a:lnSpc>
            </a:pP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4,500 vessels and 59,700 barges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341118" y="2696713"/>
            <a:ext cx="31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value:</a:t>
            </a:r>
          </a:p>
          <a:p>
            <a:pPr>
              <a:lnSpc>
                <a:spcPct val="80000"/>
              </a:lnSpc>
            </a:pPr>
            <a:r>
              <a:rPr lang="en-US" sz="2000" b="1" cap="small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o</a:t>
            </a:r>
            <a:r>
              <a:rPr lang="en-US" sz="2000" b="1" cap="small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ver $57 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billion in </a:t>
            </a: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e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xports</a:t>
            </a:r>
          </a:p>
          <a:p>
            <a:pPr>
              <a:lnSpc>
                <a:spcPct val="80000"/>
              </a:lnSpc>
            </a:pP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o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ver $26 billion in </a:t>
            </a: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i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mports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341118" y="4084185"/>
            <a:ext cx="28498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over 40 liquid and</a:t>
            </a:r>
            <a:b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dry bulk terminals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83" y="1395645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/>
          <p:nvPr/>
        </p:nvSpPr>
        <p:spPr>
          <a:xfrm flipH="1">
            <a:off x="4968240" y="1333215"/>
            <a:ext cx="283288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argest grain port in the u.s. (50% of all the nation’s exports)</a:t>
            </a:r>
          </a:p>
          <a:p>
            <a:pPr algn="r">
              <a:lnSpc>
                <a:spcPct val="80000"/>
              </a:lnSpc>
            </a:pP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seven grain elevators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59" y="2716873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TextBox 21"/>
          <p:cNvSpPr txBox="1"/>
          <p:nvPr/>
        </p:nvSpPr>
        <p:spPr>
          <a:xfrm flipH="1">
            <a:off x="4619478" y="2673118"/>
            <a:ext cx="3168162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one of the top energy transfer ports in the u.s.</a:t>
            </a:r>
            <a:endParaRPr lang="en-US" sz="2000" b="1" cap="small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four major oil refineries &amp; seven crude oil storage terminals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59" y="40195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TextBox 23"/>
          <p:cNvSpPr txBox="1"/>
          <p:nvPr/>
        </p:nvSpPr>
        <p:spPr>
          <a:xfrm flipH="1">
            <a:off x="4038600" y="3984848"/>
            <a:ext cx="3749040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oreign trade zone #124</a:t>
            </a:r>
            <a:b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</a:br>
            <a:r>
              <a:rPr lang="en-US" sz="20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ranked first in the u.s.</a:t>
            </a:r>
          </a:p>
          <a:p>
            <a:pPr algn="r">
              <a:lnSpc>
                <a:spcPct val="80000"/>
              </a:lnSpc>
            </a:pP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*Received 82 billion in merchandise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(2015)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*</a:t>
            </a: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16 zones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sz="3200" dirty="0" smtClean="0"/>
              <a:t>Port Tonnage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657350"/>
            <a:ext cx="1600200" cy="3067050"/>
          </a:xfrm>
        </p:spPr>
        <p:txBody>
          <a:bodyPr/>
          <a:lstStyle>
            <a:extLst/>
          </a:lstStyle>
          <a:p>
            <a:pPr algn="ctr"/>
            <a:endParaRPr lang="en-US" dirty="0" smtClean="0"/>
          </a:p>
          <a:p>
            <a:pPr algn="ctr"/>
            <a:r>
              <a:rPr lang="en-US" sz="2000" cap="small" dirty="0" smtClean="0"/>
              <a:t>Total Throughput</a:t>
            </a:r>
          </a:p>
          <a:p>
            <a:pPr algn="ctr"/>
            <a:r>
              <a:rPr lang="en-US" sz="1600" i="1" dirty="0"/>
              <a:t>i</a:t>
            </a:r>
            <a:r>
              <a:rPr lang="en-US" sz="1600" i="1" dirty="0" smtClean="0"/>
              <a:t>n million</a:t>
            </a:r>
            <a:br>
              <a:rPr lang="en-US" sz="1600" i="1" dirty="0" smtClean="0"/>
            </a:br>
            <a:r>
              <a:rPr lang="en-US" sz="1600" i="1" dirty="0" smtClean="0"/>
              <a:t>short </a:t>
            </a:r>
            <a:r>
              <a:rPr lang="en-US" sz="1600" i="1" dirty="0"/>
              <a:t>t</a:t>
            </a:r>
            <a:r>
              <a:rPr lang="en-US" sz="1600" i="1" dirty="0" smtClean="0"/>
              <a:t>ons</a:t>
            </a:r>
            <a:endParaRPr lang="en-US" sz="16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200400" y="775870"/>
            <a:ext cx="923926" cy="338554"/>
            <a:chOff x="3200400" y="775870"/>
            <a:chExt cx="923926" cy="338554"/>
          </a:xfrm>
        </p:grpSpPr>
        <p:sp>
          <p:nvSpPr>
            <p:cNvPr id="70" name="Rectangle 69"/>
            <p:cNvSpPr/>
            <p:nvPr/>
          </p:nvSpPr>
          <p:spPr>
            <a:xfrm>
              <a:off x="3200400" y="895350"/>
              <a:ext cx="137160" cy="137160"/>
            </a:xfrm>
            <a:prstGeom prst="rect">
              <a:avLst/>
            </a:prstGeom>
            <a:solidFill>
              <a:srgbClr val="CE18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>
              <a:spLocks/>
            </p:cNvSpPr>
            <p:nvPr/>
          </p:nvSpPr>
          <p:spPr>
            <a:xfrm>
              <a:off x="3336418" y="775870"/>
              <a:ext cx="787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/>
                <a:t>e</a:t>
              </a:r>
              <a:r>
                <a:rPr lang="en-US" sz="1600" cap="small" dirty="0" smtClean="0"/>
                <a:t>xports</a:t>
              </a:r>
              <a:endParaRPr lang="en-US" sz="1600" cap="smal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51091" y="776617"/>
            <a:ext cx="982909" cy="338554"/>
            <a:chOff x="4351091" y="776617"/>
            <a:chExt cx="982909" cy="338554"/>
          </a:xfrm>
        </p:grpSpPr>
        <p:sp>
          <p:nvSpPr>
            <p:cNvPr id="72" name="Rectangle 71"/>
            <p:cNvSpPr/>
            <p:nvPr/>
          </p:nvSpPr>
          <p:spPr>
            <a:xfrm>
              <a:off x="4351091" y="895350"/>
              <a:ext cx="137160" cy="137160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5799" y="776617"/>
              <a:ext cx="838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/>
                <a:t>imports</a:t>
              </a:r>
              <a:endParaRPr lang="en-US" sz="1600" cap="small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09260" y="774535"/>
            <a:ext cx="1653540" cy="338554"/>
            <a:chOff x="5509260" y="774535"/>
            <a:chExt cx="1653540" cy="338554"/>
          </a:xfrm>
        </p:grpSpPr>
        <p:sp>
          <p:nvSpPr>
            <p:cNvPr id="74" name="Rectangle 73"/>
            <p:cNvSpPr/>
            <p:nvPr/>
          </p:nvSpPr>
          <p:spPr>
            <a:xfrm>
              <a:off x="5509260" y="895350"/>
              <a:ext cx="137160" cy="137160"/>
            </a:xfrm>
            <a:prstGeom prst="rect">
              <a:avLst/>
            </a:prstGeom>
            <a:solidFill>
              <a:srgbClr val="1B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45468" y="774535"/>
              <a:ext cx="15173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/>
                <a:t>domestic shipped</a:t>
              </a:r>
              <a:endParaRPr lang="en-US" sz="1600" cap="small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47658" y="774532"/>
            <a:ext cx="1720142" cy="338554"/>
            <a:chOff x="7254240" y="774532"/>
            <a:chExt cx="1720142" cy="338554"/>
          </a:xfrm>
        </p:grpSpPr>
        <p:sp>
          <p:nvSpPr>
            <p:cNvPr id="76" name="Rectangle 75"/>
            <p:cNvSpPr/>
            <p:nvPr/>
          </p:nvSpPr>
          <p:spPr>
            <a:xfrm>
              <a:off x="7254240" y="895350"/>
              <a:ext cx="137160" cy="137160"/>
            </a:xfrm>
            <a:prstGeom prst="rect">
              <a:avLst/>
            </a:prstGeom>
            <a:solidFill>
              <a:srgbClr val="D7D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390519" y="774532"/>
              <a:ext cx="1583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cap="small" dirty="0" smtClean="0"/>
                <a:t>domestic received</a:t>
              </a:r>
              <a:endParaRPr lang="en-US" sz="1600" cap="small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4600" y="1300149"/>
            <a:ext cx="6400800" cy="3710001"/>
            <a:chOff x="2514600" y="1300149"/>
            <a:chExt cx="6400800" cy="3710001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81150"/>
              <a:ext cx="6400800" cy="3429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7999" y="1500338"/>
              <a:ext cx="835293" cy="25225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dirty="0" smtClean="0"/>
                <a:t>278.9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55598" y="1633527"/>
              <a:ext cx="841973" cy="252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266.3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7998" y="2038350"/>
              <a:ext cx="835294" cy="23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69.2</a:t>
              </a:r>
              <a:endParaRPr lang="en-US" sz="1400" spc="-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5598" y="2190750"/>
              <a:ext cx="841973" cy="23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71.9</a:t>
              </a:r>
              <a:endParaRPr lang="en-US" sz="1400" spc="-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3984" y="1971676"/>
              <a:ext cx="841564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80.5</a:t>
              </a:r>
              <a:endParaRPr lang="en-US" sz="1400" spc="-5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71961" y="1990726"/>
              <a:ext cx="843262" cy="23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84.0</a:t>
              </a:r>
              <a:endParaRPr lang="en-US" sz="1400" spc="-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1636" y="1962150"/>
              <a:ext cx="843264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89.6</a:t>
              </a:r>
              <a:endParaRPr lang="en-US" sz="1400" spc="-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7998" y="3587353"/>
              <a:ext cx="841183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78.5</a:t>
              </a:r>
              <a:endParaRPr lang="en-US" sz="1400" spc="-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55599" y="3652839"/>
              <a:ext cx="84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72.2</a:t>
              </a:r>
              <a:endParaRPr lang="en-US" sz="1400" spc="-5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3990" y="3505202"/>
              <a:ext cx="841560" cy="23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69.7</a:t>
              </a:r>
              <a:endParaRPr lang="en-US" sz="1400" spc="-5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71962" y="3498910"/>
              <a:ext cx="843261" cy="23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75.9</a:t>
              </a:r>
              <a:endParaRPr lang="en-US" sz="1400" spc="-5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80358" y="3525573"/>
              <a:ext cx="84454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/>
                <a:t>73.7</a:t>
              </a:r>
              <a:endParaRPr lang="en-US" sz="1400" spc="-5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7998" y="2800350"/>
              <a:ext cx="835294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69.5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55600" y="2925958"/>
              <a:ext cx="84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64.1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9376" y="2768205"/>
              <a:ext cx="836174" cy="279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68.4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71962" y="2757351"/>
              <a:ext cx="84326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63.5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81634" y="2805391"/>
              <a:ext cx="843266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64.1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7999" y="4314824"/>
              <a:ext cx="841183" cy="23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61.7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55598" y="4343521"/>
              <a:ext cx="841973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58.0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63986" y="4248150"/>
              <a:ext cx="841563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73.2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71963" y="4276728"/>
              <a:ext cx="843261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69.3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79940" y="4297109"/>
              <a:ext cx="844959" cy="254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50" dirty="0" smtClean="0">
                  <a:solidFill>
                    <a:schemeClr val="bg1"/>
                  </a:solidFill>
                </a:rPr>
                <a:t>67.6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63985" y="1362068"/>
              <a:ext cx="841563" cy="252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291.8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1962" y="1352542"/>
              <a:ext cx="843261" cy="254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292.8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81938" y="1300149"/>
              <a:ext cx="842962" cy="25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294.9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3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sz="3200" dirty="0" smtClean="0"/>
              <a:t>Commodities/Port Tonnage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81000" y="1504950"/>
            <a:ext cx="1676400" cy="3429000"/>
          </a:xfrm>
        </p:spPr>
        <p:txBody>
          <a:bodyPr>
            <a:normAutofit/>
          </a:bodyPr>
          <a:lstStyle>
            <a:extLst/>
          </a:lstStyle>
          <a:p>
            <a:r>
              <a:rPr lang="en-US" i="1" u="sng" dirty="0" smtClean="0"/>
              <a:t>2016 Tonnage:</a:t>
            </a:r>
          </a:p>
          <a:p>
            <a:r>
              <a:rPr lang="en-US" sz="2000" b="1" dirty="0" smtClean="0"/>
              <a:t>294.9 </a:t>
            </a:r>
            <a:r>
              <a:rPr lang="en-US" sz="2000" dirty="0" smtClean="0"/>
              <a:t>million short tons</a:t>
            </a:r>
          </a:p>
          <a:p>
            <a:r>
              <a:rPr lang="en-US" i="1" dirty="0" smtClean="0"/>
              <a:t># Vessels: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4,578</a:t>
            </a:r>
          </a:p>
          <a:p>
            <a:r>
              <a:rPr lang="en-US" i="1" dirty="0" smtClean="0"/>
              <a:t># Barges: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59,780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63390"/>
              </p:ext>
            </p:extLst>
          </p:nvPr>
        </p:nvGraphicFramePr>
        <p:xfrm>
          <a:off x="5638800" y="1352550"/>
          <a:ext cx="3352800" cy="3584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533400"/>
                <a:gridCol w="990600"/>
              </a:tblGrid>
              <a:tr h="201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Grain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Soybean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47.6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Maize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44.3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baseline="0" dirty="0" smtClean="0"/>
                        <a:t>     </a:t>
                      </a:r>
                      <a:r>
                        <a:rPr lang="en-US" sz="1300" i="1" dirty="0" smtClean="0"/>
                        <a:t>Animal Feed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11.6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baseline="0" dirty="0" smtClean="0"/>
                        <a:t>     </a:t>
                      </a:r>
                      <a:r>
                        <a:rPr lang="en-US" sz="1300" i="1" dirty="0" smtClean="0"/>
                        <a:t>Wheat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2.3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Sorghum + Rice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1.9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Chemicals/Fertilizers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24.8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(8%)</a:t>
                      </a:r>
                      <a:endParaRPr lang="en-US" sz="14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Ores/Phosphate Rock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8.6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(3%)</a:t>
                      </a:r>
                      <a:endParaRPr lang="en-US" sz="14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Coal/Lignite/Coke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7.1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(2%)</a:t>
                      </a:r>
                      <a:endParaRPr lang="en-US" sz="14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Steel</a:t>
                      </a:r>
                      <a:r>
                        <a:rPr lang="en-US" sz="1600" baseline="0" dirty="0" smtClean="0"/>
                        <a:t> Products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(2%)</a:t>
                      </a:r>
                      <a:endParaRPr lang="en-US" sz="14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46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(&lt;1%)</a:t>
                      </a:r>
                      <a:endParaRPr lang="en-US" sz="1400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Edible Oils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0.8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Miscellaneous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0.3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Concrete/Stone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0.1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     Sugar/Molasses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 smtClean="0"/>
                        <a:t>0.05</a:t>
                      </a:r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i="1" dirty="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33600" y="1657350"/>
            <a:ext cx="3204199" cy="3200400"/>
            <a:chOff x="2133600" y="1657350"/>
            <a:chExt cx="3204199" cy="3200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657350"/>
              <a:ext cx="3204199" cy="3200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38400" y="2571750"/>
              <a:ext cx="1260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Grain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107.6 </a:t>
              </a:r>
              <a:r>
                <a:rPr lang="en-US" sz="1600" dirty="0" smtClean="0">
                  <a:solidFill>
                    <a:schemeClr val="bg1"/>
                  </a:solidFill>
                </a:rPr>
                <a:t>(36%)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46223" y="3808029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Crude Oil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82.6 </a:t>
              </a:r>
              <a:r>
                <a:rPr lang="en-US" sz="1600" dirty="0" smtClean="0">
                  <a:solidFill>
                    <a:srgbClr val="FFFFFF"/>
                  </a:solidFill>
                </a:rPr>
                <a:t>(28%)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9430" y="3058441"/>
              <a:ext cx="1621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Petrochemicals</a:t>
              </a:r>
            </a:p>
            <a:p>
              <a:pPr algn="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58.4 (20%)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25440" y="3046478"/>
            <a:ext cx="137160" cy="13716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5440" y="2743202"/>
            <a:ext cx="137160" cy="13716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5440" y="3349754"/>
            <a:ext cx="137160" cy="13716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25440" y="3653030"/>
            <a:ext cx="137160" cy="13716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25440" y="3956306"/>
            <a:ext cx="137160" cy="137160"/>
          </a:xfrm>
          <a:prstGeom prst="rect">
            <a:avLst/>
          </a:prstGeom>
          <a:solidFill>
            <a:srgbClr val="C2B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Economic Impact of the Port of South Louisiana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5590262"/>
              </p:ext>
            </p:extLst>
          </p:nvPr>
        </p:nvGraphicFramePr>
        <p:xfrm>
          <a:off x="609600" y="1352551"/>
          <a:ext cx="7863840" cy="372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69240"/>
                <a:gridCol w="2616200"/>
                <a:gridCol w="2616200"/>
              </a:tblGrid>
              <a:tr h="429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0" i="1" cap="small" baseline="0" dirty="0" smtClean="0"/>
                        <a:t>regional</a:t>
                      </a:r>
                      <a:endParaRPr lang="en-US" sz="2000" b="0" i="1" cap="small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0" i="1" cap="sm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cap="small" baseline="0" dirty="0" err="1" smtClean="0">
                          <a:solidFill>
                            <a:schemeClr val="bg1"/>
                          </a:solidFill>
                        </a:rPr>
                        <a:t>louisiana</a:t>
                      </a:r>
                      <a:endParaRPr lang="en-US" sz="2000" b="0" i="1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50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Business Sales</a:t>
                      </a:r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$ 14.4</a:t>
                      </a:r>
                      <a:r>
                        <a:rPr lang="en-US" sz="2200" baseline="0" dirty="0" smtClean="0"/>
                        <a:t> billion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$ 19.9 billion</a:t>
                      </a:r>
                      <a:endParaRPr lang="en-US" sz="2200" dirty="0"/>
                    </a:p>
                  </a:txBody>
                  <a:tcPr/>
                </a:tc>
              </a:tr>
              <a:tr h="364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07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Earnings</a:t>
                      </a:r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$ 1.8 billion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$ 4.4 billion</a:t>
                      </a:r>
                      <a:endParaRPr lang="en-US" sz="2200" dirty="0"/>
                    </a:p>
                  </a:txBody>
                  <a:tcPr/>
                </a:tc>
              </a:tr>
              <a:tr h="66797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Employment</a:t>
                      </a:r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30,180</a:t>
                      </a:r>
                      <a:r>
                        <a:rPr lang="en-US" sz="2200" baseline="0" dirty="0" smtClean="0"/>
                        <a:t> jobs</a:t>
                      </a:r>
                      <a:r>
                        <a:rPr lang="en-US" sz="1800" baseline="0" dirty="0" smtClean="0"/>
                        <a:t/>
                      </a:r>
                      <a:br>
                        <a:rPr lang="en-US" sz="1800" baseline="0" dirty="0" smtClean="0"/>
                      </a:br>
                      <a:r>
                        <a:rPr lang="en-US" sz="1600" i="1" baseline="0" dirty="0" smtClean="0"/>
                        <a:t>(6 in 10 jobs in the River Region)</a:t>
                      </a:r>
                      <a:endParaRPr lang="en-US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83,409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i="1" dirty="0" smtClean="0"/>
                        <a:t>(1 in 25 jobs in Louisiana)</a:t>
                      </a:r>
                      <a:endParaRPr lang="en-US" sz="1600" i="1" dirty="0"/>
                    </a:p>
                  </a:txBody>
                  <a:tcPr/>
                </a:tc>
              </a:tr>
              <a:tr h="425073">
                <a:tc gridSpan="3">
                  <a:txBody>
                    <a:bodyPr/>
                    <a:lstStyle/>
                    <a:p>
                      <a:r>
                        <a:rPr lang="en-US" sz="2200" i="1" dirty="0" smtClean="0"/>
                        <a:t># Jobs</a:t>
                      </a:r>
                      <a:r>
                        <a:rPr lang="en-US" sz="2200" i="1" baseline="0" dirty="0" smtClean="0"/>
                        <a:t> at Globalplex</a:t>
                      </a:r>
                      <a:r>
                        <a:rPr lang="en-US" sz="2200" i="1" dirty="0" smtClean="0"/>
                        <a:t> = 315</a:t>
                      </a:r>
                      <a:endParaRPr lang="en-US" sz="2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3986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073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Tax</a:t>
                      </a:r>
                      <a:r>
                        <a:rPr lang="en-US" sz="2200" baseline="0" dirty="0" smtClean="0"/>
                        <a:t> Revenue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$ 72.5 million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$ 310.5 million</a:t>
                      </a:r>
                      <a:endParaRPr lang="en-US" sz="2200" dirty="0"/>
                    </a:p>
                  </a:txBody>
                  <a:tcPr/>
                </a:tc>
              </a:tr>
              <a:tr h="182880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i="1" dirty="0" smtClean="0"/>
                        <a:t>Loren C. Scott &amp; Associates,</a:t>
                      </a:r>
                      <a:r>
                        <a:rPr lang="en-US" sz="1200" i="1" baseline="0" dirty="0" smtClean="0"/>
                        <a:t> Inc., 2015</a:t>
                      </a:r>
                      <a:endParaRPr lang="en-US" sz="1200" i="1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4764" y="-19050"/>
            <a:ext cx="1452563" cy="5162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32" y="3726"/>
            <a:ext cx="7595464" cy="5136763"/>
          </a:xfrm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-4764" y="780484"/>
            <a:ext cx="1452564" cy="671749"/>
            <a:chOff x="-4764" y="3429000"/>
            <a:chExt cx="1452564" cy="671749"/>
          </a:xfrm>
        </p:grpSpPr>
        <p:sp>
          <p:nvSpPr>
            <p:cNvPr id="6" name="Rectangle 5"/>
            <p:cNvSpPr/>
            <p:nvPr/>
          </p:nvSpPr>
          <p:spPr>
            <a:xfrm>
              <a:off x="-4763" y="3495676"/>
              <a:ext cx="145256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4764" y="3429000"/>
              <a:ext cx="1452563" cy="66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4763" y="4034073"/>
              <a:ext cx="1452563" cy="66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48132" y="4702963"/>
            <a:ext cx="3252468" cy="43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0" y="409009"/>
            <a:ext cx="1447800" cy="1400741"/>
          </a:xfrm>
        </p:spPr>
        <p:txBody>
          <a:bodyPr anchor="ctr">
            <a:noAutofit/>
          </a:bodyPr>
          <a:lstStyle>
            <a:extLst/>
          </a:lstStyle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Access to over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600" dirty="0" smtClean="0"/>
          </a:p>
          <a:p>
            <a:pPr algn="r">
              <a:lnSpc>
                <a:spcPct val="60000"/>
              </a:lnSpc>
              <a:spcBef>
                <a:spcPts val="0"/>
              </a:spcBef>
            </a:pPr>
            <a:r>
              <a:rPr lang="en-US" sz="2200" b="1" dirty="0" smtClean="0"/>
              <a:t>26 Million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2200" b="1" dirty="0" smtClean="0"/>
              <a:t>people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dirty="0" smtClean="0"/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500" dirty="0" smtClean="0"/>
              <a:t>in 31 U.S. States</a:t>
            </a:r>
            <a:endParaRPr lang="en-US" sz="1500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24332" y="4724797"/>
            <a:ext cx="3328668" cy="387176"/>
          </a:xfrm>
        </p:spPr>
        <p:txBody>
          <a:bodyPr wrap="square" tIns="0" anchor="t">
            <a:noAutofit/>
          </a:bodyPr>
          <a:lstStyle>
            <a:extLst/>
          </a:lstStyle>
          <a:p>
            <a:pPr>
              <a:spcAft>
                <a:spcPts val="1200"/>
              </a:spcAft>
            </a:pPr>
            <a:r>
              <a:rPr lang="en-US" sz="2400" b="1" cap="all" dirty="0" smtClean="0">
                <a:solidFill>
                  <a:schemeClr val="tx1"/>
                </a:solidFill>
              </a:rPr>
              <a:t>Inland River System</a:t>
            </a:r>
            <a:endParaRPr lang="en-US" sz="2400" b="1" cap="small" dirty="0">
              <a:solidFill>
                <a:schemeClr val="tx1"/>
              </a:solidFill>
            </a:endParaRPr>
          </a:p>
        </p:txBody>
      </p:sp>
      <p:sp>
        <p:nvSpPr>
          <p:cNvPr id="5" name="Line Callout 2 4"/>
          <p:cNvSpPr/>
          <p:nvPr/>
        </p:nvSpPr>
        <p:spPr>
          <a:xfrm flipH="1">
            <a:off x="1905000" y="590550"/>
            <a:ext cx="2361682" cy="609600"/>
          </a:xfrm>
          <a:prstGeom prst="borderCallout2">
            <a:avLst>
              <a:gd name="adj1" fmla="val 35906"/>
              <a:gd name="adj2" fmla="val -2188"/>
              <a:gd name="adj3" fmla="val 36687"/>
              <a:gd name="adj4" fmla="val -17011"/>
              <a:gd name="adj5" fmla="val 71122"/>
              <a:gd name="adj6" fmla="val -52311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MINNEAPOLIS/ST. PAUL, MN</a:t>
            </a:r>
          </a:p>
          <a:p>
            <a:pPr algn="ctr"/>
            <a:r>
              <a:rPr lang="en-US" sz="1200" dirty="0" smtClean="0"/>
              <a:t>Pop. 3,269,814</a:t>
            </a:r>
          </a:p>
          <a:p>
            <a:pPr algn="ctr"/>
            <a:r>
              <a:rPr lang="en-US" sz="1200" dirty="0" smtClean="0"/>
              <a:t>River mile 1791</a:t>
            </a:r>
            <a:endParaRPr lang="en-US" sz="1200" dirty="0"/>
          </a:p>
        </p:txBody>
      </p:sp>
      <p:sp>
        <p:nvSpPr>
          <p:cNvPr id="7" name="Line Callout 2 6"/>
          <p:cNvSpPr/>
          <p:nvPr/>
        </p:nvSpPr>
        <p:spPr>
          <a:xfrm flipH="1">
            <a:off x="3047997" y="2190750"/>
            <a:ext cx="1585913" cy="609600"/>
          </a:xfrm>
          <a:prstGeom prst="borderCallout2">
            <a:avLst>
              <a:gd name="adj1" fmla="val 68751"/>
              <a:gd name="adj2" fmla="val -3289"/>
              <a:gd name="adj3" fmla="val 68750"/>
              <a:gd name="adj4" fmla="val -33900"/>
              <a:gd name="adj5" fmla="val 8841"/>
              <a:gd name="adj6" fmla="val -34060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KANSAS CITY, MO</a:t>
            </a:r>
          </a:p>
          <a:p>
            <a:pPr algn="ctr"/>
            <a:r>
              <a:rPr lang="en-US" sz="1200" dirty="0" smtClean="0"/>
              <a:t>Pop. 2,067,585</a:t>
            </a:r>
          </a:p>
          <a:p>
            <a:pPr algn="ctr"/>
            <a:r>
              <a:rPr lang="en-US" sz="1200" dirty="0" smtClean="0"/>
              <a:t>River mile 1318</a:t>
            </a:r>
            <a:endParaRPr lang="en-US" sz="1200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4419600" y="1352550"/>
            <a:ext cx="1304925" cy="594360"/>
          </a:xfrm>
          <a:prstGeom prst="borderCallout2">
            <a:avLst>
              <a:gd name="adj1" fmla="val 15545"/>
              <a:gd name="adj2" fmla="val -2858"/>
              <a:gd name="adj3" fmla="val 47596"/>
              <a:gd name="adj4" fmla="val -25426"/>
              <a:gd name="adj5" fmla="val 169255"/>
              <a:gd name="adj6" fmla="val -25152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ST. LOUIS, MO</a:t>
            </a:r>
          </a:p>
          <a:p>
            <a:pPr algn="ctr"/>
            <a:r>
              <a:rPr lang="en-US" sz="1200" dirty="0" smtClean="0"/>
              <a:t>Pop. 2,828,990</a:t>
            </a:r>
          </a:p>
          <a:p>
            <a:pPr algn="ctr"/>
            <a:r>
              <a:rPr lang="en-US" sz="1200" dirty="0" smtClean="0"/>
              <a:t>River mile 1148</a:t>
            </a:r>
            <a:endParaRPr lang="en-US" sz="1200" dirty="0"/>
          </a:p>
        </p:txBody>
      </p:sp>
      <p:sp>
        <p:nvSpPr>
          <p:cNvPr id="10" name="Line Callout 2 9"/>
          <p:cNvSpPr/>
          <p:nvPr/>
        </p:nvSpPr>
        <p:spPr>
          <a:xfrm flipH="1">
            <a:off x="3886200" y="3028950"/>
            <a:ext cx="1219200" cy="609600"/>
          </a:xfrm>
          <a:prstGeom prst="borderCallout2">
            <a:avLst>
              <a:gd name="adj1" fmla="val 18750"/>
              <a:gd name="adj2" fmla="val -3646"/>
              <a:gd name="adj3" fmla="val 18750"/>
              <a:gd name="adj4" fmla="val -16667"/>
              <a:gd name="adj5" fmla="val 37952"/>
              <a:gd name="adj6" fmla="val -88574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MEMPHIS, TN</a:t>
            </a:r>
          </a:p>
          <a:p>
            <a:pPr algn="ctr"/>
            <a:r>
              <a:rPr lang="en-US" sz="1200" dirty="0" smtClean="0"/>
              <a:t>Pop. 1,304,926</a:t>
            </a:r>
          </a:p>
          <a:p>
            <a:pPr algn="ctr"/>
            <a:r>
              <a:rPr lang="en-US" sz="1200" dirty="0" smtClean="0"/>
              <a:t>River mile 734</a:t>
            </a:r>
            <a:endParaRPr lang="en-US" sz="1200" dirty="0"/>
          </a:p>
        </p:txBody>
      </p:sp>
      <p:sp>
        <p:nvSpPr>
          <p:cNvPr id="11" name="Line Callout 2 10"/>
          <p:cNvSpPr/>
          <p:nvPr/>
        </p:nvSpPr>
        <p:spPr>
          <a:xfrm>
            <a:off x="5179059" y="202374"/>
            <a:ext cx="1301750" cy="594360"/>
          </a:xfrm>
          <a:prstGeom prst="borderCallout2">
            <a:avLst>
              <a:gd name="adj1" fmla="val 106783"/>
              <a:gd name="adj2" fmla="val 95448"/>
              <a:gd name="adj3" fmla="val 210658"/>
              <a:gd name="adj4" fmla="val 95040"/>
              <a:gd name="adj5" fmla="val 257520"/>
              <a:gd name="adj6" fmla="val 115134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CHICAGO, IL</a:t>
            </a:r>
          </a:p>
          <a:p>
            <a:pPr algn="ctr"/>
            <a:r>
              <a:rPr lang="en-US" sz="1200" dirty="0" smtClean="0"/>
              <a:t>Pop. 9,580,567</a:t>
            </a:r>
          </a:p>
          <a:p>
            <a:pPr algn="ctr"/>
            <a:r>
              <a:rPr lang="en-US" sz="1200" dirty="0" smtClean="0"/>
              <a:t>River mile 1284</a:t>
            </a:r>
            <a:endParaRPr lang="en-US" sz="1200" dirty="0"/>
          </a:p>
        </p:txBody>
      </p:sp>
      <p:sp>
        <p:nvSpPr>
          <p:cNvPr id="12" name="Line Callout 2 11"/>
          <p:cNvSpPr/>
          <p:nvPr/>
        </p:nvSpPr>
        <p:spPr>
          <a:xfrm>
            <a:off x="7620000" y="2455269"/>
            <a:ext cx="1431431" cy="573681"/>
          </a:xfrm>
          <a:prstGeom prst="borderCallout2">
            <a:avLst>
              <a:gd name="adj1" fmla="val 18750"/>
              <a:gd name="adj2" fmla="val -4008"/>
              <a:gd name="adj3" fmla="val 18750"/>
              <a:gd name="adj4" fmla="val -16667"/>
              <a:gd name="adj5" fmla="val -39312"/>
              <a:gd name="adj6" fmla="val -22982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CINCINNATI, OH</a:t>
            </a:r>
          </a:p>
          <a:p>
            <a:pPr algn="ctr"/>
            <a:r>
              <a:rPr lang="en-US" sz="1200" dirty="0" smtClean="0"/>
              <a:t>Pop. 2,171,896</a:t>
            </a:r>
          </a:p>
          <a:p>
            <a:pPr algn="ctr"/>
            <a:r>
              <a:rPr lang="en-US" sz="1200" dirty="0" smtClean="0"/>
              <a:t>River mile 1464</a:t>
            </a:r>
            <a:endParaRPr lang="en-US" sz="1200" dirty="0"/>
          </a:p>
        </p:txBody>
      </p:sp>
      <p:sp>
        <p:nvSpPr>
          <p:cNvPr id="14" name="Line Callout 2 13"/>
          <p:cNvSpPr/>
          <p:nvPr/>
        </p:nvSpPr>
        <p:spPr>
          <a:xfrm flipH="1">
            <a:off x="7543800" y="720174"/>
            <a:ext cx="1476374" cy="594360"/>
          </a:xfrm>
          <a:prstGeom prst="borderCallout2">
            <a:avLst>
              <a:gd name="adj1" fmla="val 110423"/>
              <a:gd name="adj2" fmla="val 85027"/>
              <a:gd name="adj3" fmla="val 163068"/>
              <a:gd name="adj4" fmla="val 84505"/>
              <a:gd name="adj5" fmla="val 223300"/>
              <a:gd name="adj6" fmla="val 46522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PITTSBURGH, PA</a:t>
            </a:r>
          </a:p>
          <a:p>
            <a:pPr algn="ctr"/>
            <a:r>
              <a:rPr lang="en-US" sz="1200" dirty="0" smtClean="0"/>
              <a:t>Pop. 2,354,957</a:t>
            </a:r>
          </a:p>
          <a:p>
            <a:pPr algn="ctr"/>
            <a:r>
              <a:rPr lang="en-US" sz="1200" dirty="0" smtClean="0"/>
              <a:t>River mile 1934</a:t>
            </a:r>
            <a:endParaRPr lang="en-US" sz="1200" dirty="0"/>
          </a:p>
        </p:txBody>
      </p:sp>
      <p:sp>
        <p:nvSpPr>
          <p:cNvPr id="15" name="Line Callout 2 14"/>
          <p:cNvSpPr/>
          <p:nvPr/>
        </p:nvSpPr>
        <p:spPr>
          <a:xfrm>
            <a:off x="7620000" y="3361381"/>
            <a:ext cx="1371600" cy="581969"/>
          </a:xfrm>
          <a:prstGeom prst="borderCallout2">
            <a:avLst>
              <a:gd name="adj1" fmla="val 17932"/>
              <a:gd name="adj2" fmla="val -5103"/>
              <a:gd name="adj3" fmla="val 18750"/>
              <a:gd name="adj4" fmla="val -16667"/>
              <a:gd name="adj5" fmla="val -158476"/>
              <a:gd name="adj6" fmla="val -43633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LOUISVILLE, KY</a:t>
            </a:r>
          </a:p>
          <a:p>
            <a:pPr algn="ctr"/>
            <a:r>
              <a:rPr lang="en-US" sz="1200" dirty="0" smtClean="0"/>
              <a:t>Pop. 1,258,577</a:t>
            </a:r>
          </a:p>
          <a:p>
            <a:pPr algn="ctr"/>
            <a:r>
              <a:rPr lang="en-US" sz="1200" dirty="0" smtClean="0"/>
              <a:t>River mile 1330</a:t>
            </a:r>
            <a:endParaRPr lang="en-US" sz="1200" dirty="0"/>
          </a:p>
        </p:txBody>
      </p:sp>
      <p:sp>
        <p:nvSpPr>
          <p:cNvPr id="16" name="Line Callout 2 15"/>
          <p:cNvSpPr/>
          <p:nvPr/>
        </p:nvSpPr>
        <p:spPr>
          <a:xfrm>
            <a:off x="6553200" y="4424928"/>
            <a:ext cx="1600200" cy="609600"/>
          </a:xfrm>
          <a:prstGeom prst="borderCallout2">
            <a:avLst>
              <a:gd name="adj1" fmla="val 49609"/>
              <a:gd name="adj2" fmla="val -3432"/>
              <a:gd name="adj3" fmla="val 50000"/>
              <a:gd name="adj4" fmla="val -15402"/>
              <a:gd name="adj5" fmla="val 1054"/>
              <a:gd name="adj6" fmla="val -24664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NEW ORLEANS, LA</a:t>
            </a:r>
          </a:p>
          <a:p>
            <a:pPr algn="ctr"/>
            <a:r>
              <a:rPr lang="en-US" sz="1200" dirty="0" smtClean="0"/>
              <a:t>Pop. 1,170,000</a:t>
            </a:r>
          </a:p>
          <a:p>
            <a:pPr algn="ctr"/>
            <a:r>
              <a:rPr lang="en-US" sz="1200" dirty="0" smtClean="0"/>
              <a:t>River mile 95</a:t>
            </a:r>
            <a:endParaRPr lang="en-US" sz="1200" dirty="0"/>
          </a:p>
        </p:txBody>
      </p:sp>
      <p:sp>
        <p:nvSpPr>
          <p:cNvPr id="17" name="Line Callout 2 16"/>
          <p:cNvSpPr/>
          <p:nvPr/>
        </p:nvSpPr>
        <p:spPr>
          <a:xfrm flipH="1">
            <a:off x="2057400" y="3886672"/>
            <a:ext cx="2438400" cy="513878"/>
          </a:xfrm>
          <a:prstGeom prst="borderCallout2">
            <a:avLst>
              <a:gd name="adj1" fmla="val 49643"/>
              <a:gd name="adj2" fmla="val -2468"/>
              <a:gd name="adj3" fmla="val 49642"/>
              <a:gd name="adj4" fmla="val -63876"/>
              <a:gd name="adj5" fmla="val 100568"/>
              <a:gd name="adj6" fmla="val -63869"/>
            </a:avLst>
          </a:prstGeom>
          <a:solidFill>
            <a:srgbClr val="DA1F28"/>
          </a:solidFill>
          <a:ln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PORT OF SOUTH LOUISIANA</a:t>
            </a:r>
          </a:p>
          <a:p>
            <a:pPr algn="ctr"/>
            <a:r>
              <a:rPr lang="en-US" dirty="0" smtClean="0"/>
              <a:t>River mile 114.9-168.5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/>
          </p:cNvSpPr>
          <p:nvPr/>
        </p:nvSpPr>
        <p:spPr>
          <a:xfrm>
            <a:off x="0" y="1876426"/>
            <a:ext cx="700093" cy="3049887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Alabama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Arkansas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Colorado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Georgia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Idaho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Illinois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Indiana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Iowa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Kansas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Kentucky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Louisiana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Michigan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Minnesota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Mississippi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Missouri</a:t>
            </a:r>
          </a:p>
          <a:p>
            <a:pPr algn="r"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Montana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85800" y="1876426"/>
            <a:ext cx="762000" cy="305752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Nebraska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New Mexico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New York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N. Carolina</a:t>
            </a:r>
          </a:p>
          <a:p>
            <a:pPr>
              <a:spcAft>
                <a:spcPts val="300"/>
              </a:spcAft>
            </a:pPr>
            <a:r>
              <a:rPr lang="en-US" sz="1000" spc="-50" dirty="0">
                <a:solidFill>
                  <a:schemeClr val="tx1">
                    <a:lumMod val="85000"/>
                  </a:schemeClr>
                </a:solidFill>
              </a:rPr>
              <a:t>N. Dakota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Ohio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Oklahoma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Pennsylvania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S. Dakota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Tennessee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Texas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Virginia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W. Virginia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Wisconsin</a:t>
            </a:r>
          </a:p>
          <a:p>
            <a:pPr>
              <a:spcAft>
                <a:spcPts val="300"/>
              </a:spcAft>
            </a:pPr>
            <a:r>
              <a:rPr lang="en-US" sz="1000" spc="-50" dirty="0" smtClean="0">
                <a:solidFill>
                  <a:schemeClr val="tx1">
                    <a:lumMod val="85000"/>
                  </a:schemeClr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3483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Port Benefits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1" y="13525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8" y="31051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 flipH="1">
            <a:off x="1407788" y="1468118"/>
            <a:ext cx="621221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cap="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industrial revenue bond financing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Authority to issue taxable and tax-exempt bonds to assist industrial</a:t>
            </a:r>
            <a:b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</a:b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facilities locating within our Port district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368523" y="3220718"/>
            <a:ext cx="641911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cap="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Professional location assistance</a:t>
            </a:r>
          </a:p>
          <a:p>
            <a:pPr>
              <a:lnSpc>
                <a:spcPct val="80000"/>
              </a:lnSpc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Available to companies planning to locate to the river region. Includes the use of in-house GIS</a:t>
            </a:r>
            <a:endParaRPr lang="en-US" sz="1700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84" y="21907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/>
          <p:nvPr/>
        </p:nvSpPr>
        <p:spPr>
          <a:xfrm flipH="1">
            <a:off x="990600" y="2404806"/>
            <a:ext cx="6814624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cap="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Foreign trade zone (ftz) #124</a:t>
            </a:r>
          </a:p>
          <a:p>
            <a:pPr algn="r">
              <a:lnSpc>
                <a:spcPct val="80000"/>
              </a:lnSpc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Operator of the most active trade zone in America</a:t>
            </a:r>
            <a:endParaRPr lang="en-US" sz="1700" i="1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3" y="40957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" name="TextBox 23"/>
          <p:cNvSpPr txBox="1"/>
          <p:nvPr/>
        </p:nvSpPr>
        <p:spPr>
          <a:xfrm flipH="1">
            <a:off x="76200" y="4211318"/>
            <a:ext cx="7711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1" cap="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maritime security </a:t>
            </a:r>
            <a:r>
              <a:rPr lang="en-US" sz="2000" b="1" cap="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and Fire protection</a:t>
            </a:r>
          </a:p>
          <a:p>
            <a:pPr algn="r">
              <a:lnSpc>
                <a:spcPct val="80000"/>
              </a:lnSpc>
            </a:pPr>
            <a:r>
              <a:rPr lang="en-US" sz="1700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Round-the-clock dock security and emergency response division, in cooperation with local sheriff’s departments, with an array of firefighting and safety equipment</a:t>
            </a:r>
            <a:endParaRPr lang="en-US" sz="1700" i="1" dirty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Economic Development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3899934"/>
              </p:ext>
            </p:extLst>
          </p:nvPr>
        </p:nvGraphicFramePr>
        <p:xfrm>
          <a:off x="609600" y="1352551"/>
          <a:ext cx="7848602" cy="360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066800"/>
                <a:gridCol w="1447800"/>
                <a:gridCol w="1295400"/>
                <a:gridCol w="1143002"/>
              </a:tblGrid>
              <a:tr h="283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/>
                        <a:t>Parish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Investment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# Direct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Jobs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Nucor</a:t>
                      </a:r>
                      <a:r>
                        <a:rPr lang="en-US" sz="1400" b="1" baseline="0" dirty="0" smtClean="0"/>
                        <a:t> Steel</a:t>
                      </a:r>
                      <a:r>
                        <a:rPr lang="en-US" sz="1400" b="0" baseline="0" dirty="0" smtClean="0"/>
                        <a:t> – U.S.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$ 3.4</a:t>
                      </a:r>
                      <a:r>
                        <a:rPr lang="en-US" sz="1400" baseline="0" dirty="0" smtClean="0"/>
                        <a:t> billion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1,250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$ 75K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Yuhuang</a:t>
                      </a:r>
                      <a:r>
                        <a:rPr lang="en-US" sz="1400" b="1" dirty="0" smtClean="0"/>
                        <a:t> Chemical</a:t>
                      </a:r>
                      <a:r>
                        <a:rPr lang="en-US" sz="1400" b="0" dirty="0" smtClean="0"/>
                        <a:t> – China </a:t>
                      </a:r>
                      <a:r>
                        <a:rPr lang="en-US" sz="1200" i="1" dirty="0" smtClean="0"/>
                        <a:t>(methanol)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</a:t>
                      </a:r>
                      <a:r>
                        <a:rPr lang="en-US" sz="1400" baseline="0" dirty="0" smtClean="0"/>
                        <a:t>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$ 1.85 billion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$ 85K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EuroChem</a:t>
                      </a:r>
                      <a:r>
                        <a:rPr lang="en-US" sz="1400" b="0" dirty="0" smtClean="0"/>
                        <a:t> – Russia </a:t>
                      </a:r>
                      <a:r>
                        <a:rPr lang="en-US" sz="1200" i="1" dirty="0" smtClean="0"/>
                        <a:t>(fertilizer)</a:t>
                      </a:r>
                      <a:endParaRPr lang="en-US" sz="105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John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$ 1.5 billion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$ 58K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South Louisiana Methanol</a:t>
                      </a:r>
                      <a:r>
                        <a:rPr lang="en-US" sz="1400" b="0" dirty="0" smtClean="0"/>
                        <a:t> –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U.S./New Zealand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$ 3.3 billion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$ 66K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Monsanto Expansion</a:t>
                      </a:r>
                      <a:r>
                        <a:rPr lang="en-US" sz="1400" b="0" dirty="0" smtClean="0"/>
                        <a:t> – U.S.</a:t>
                      </a:r>
                      <a:endParaRPr lang="en-US" sz="1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St. Charles</a:t>
                      </a:r>
                      <a:endParaRPr lang="en-US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$ 975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$ 76K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Entergy</a:t>
                      </a:r>
                      <a:r>
                        <a:rPr lang="en-US" sz="1400" b="1" baseline="0" dirty="0" smtClean="0"/>
                        <a:t> | Little Gypsy Expansion</a:t>
                      </a:r>
                      <a:r>
                        <a:rPr lang="en-US" sz="1400" b="0" baseline="0" dirty="0" smtClean="0"/>
                        <a:t> – U.S.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Charles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$ 869</a:t>
                      </a:r>
                      <a:r>
                        <a:rPr lang="en-US" sz="1400" baseline="0" dirty="0" smtClean="0"/>
                        <a:t>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 smtClean="0"/>
                        <a:t>.</a:t>
                      </a:r>
                      <a:r>
                        <a:rPr lang="en-US" sz="1000" i="1" baseline="0" dirty="0" smtClean="0"/>
                        <a:t> . . . . . . . . . . . . . . .</a:t>
                      </a:r>
                      <a:endParaRPr lang="en-US" sz="1000" i="1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0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72199" y="2495550"/>
            <a:ext cx="2590801" cy="1143000"/>
            <a:chOff x="6172199" y="2592720"/>
            <a:chExt cx="2590801" cy="1143000"/>
          </a:xfrm>
        </p:grpSpPr>
        <p:sp>
          <p:nvSpPr>
            <p:cNvPr id="41" name="TextBox 40"/>
            <p:cNvSpPr txBox="1"/>
            <p:nvPr/>
          </p:nvSpPr>
          <p:spPr>
            <a:xfrm flipH="1">
              <a:off x="6172199" y="2806682"/>
              <a:ext cx="1438747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Kelly</a:t>
              </a:r>
            </a:p>
            <a:p>
              <a:pPr algn="r"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Buckwalter</a:t>
              </a:r>
              <a:endParaRPr lang="en-US" sz="1700" b="1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ice president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592720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192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381000" y="3784792"/>
            <a:ext cx="2598632" cy="1143000"/>
            <a:chOff x="381000" y="3785980"/>
            <a:chExt cx="2598632" cy="1143000"/>
          </a:xfrm>
        </p:grpSpPr>
        <p:sp>
          <p:nvSpPr>
            <p:cNvPr id="39" name="TextBox 38"/>
            <p:cNvSpPr txBox="1"/>
            <p:nvPr/>
          </p:nvSpPr>
          <p:spPr>
            <a:xfrm flipH="1">
              <a:off x="1531832" y="4001444"/>
              <a:ext cx="144780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Patrick C.</a:t>
              </a:r>
            </a:p>
            <a:p>
              <a:pPr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Sellars</a:t>
              </a:r>
            </a:p>
            <a:p>
              <a:pPr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ice president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785980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3429000" y="3790950"/>
            <a:ext cx="2684105" cy="1143000"/>
            <a:chOff x="3429000" y="3792138"/>
            <a:chExt cx="2684105" cy="1143000"/>
          </a:xfrm>
        </p:grpSpPr>
        <p:sp>
          <p:nvSpPr>
            <p:cNvPr id="37" name="TextBox 36"/>
            <p:cNvSpPr txBox="1"/>
            <p:nvPr/>
          </p:nvSpPr>
          <p:spPr>
            <a:xfrm flipH="1">
              <a:off x="4579832" y="4003259"/>
              <a:ext cx="1533273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Judy</a:t>
              </a:r>
            </a:p>
            <a:p>
              <a:pPr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Songy</a:t>
              </a:r>
            </a:p>
            <a:p>
              <a:pPr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ice president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792138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2847096" y="2495143"/>
            <a:ext cx="2867904" cy="1143000"/>
            <a:chOff x="2847096" y="2592313"/>
            <a:chExt cx="2867904" cy="1143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92313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192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6" name="TextBox 35"/>
            <p:cNvSpPr txBox="1"/>
            <p:nvPr/>
          </p:nvSpPr>
          <p:spPr>
            <a:xfrm flipH="1">
              <a:off x="2847096" y="2806700"/>
              <a:ext cx="1715851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Robert “Poncho” </a:t>
              </a: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Roussel</a:t>
              </a:r>
              <a:b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</a:b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vice president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7000" y="1210679"/>
            <a:ext cx="2286000" cy="1143000"/>
            <a:chOff x="6477000" y="1323772"/>
            <a:chExt cx="2286000" cy="1143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323772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4" name="TextBox 33"/>
            <p:cNvSpPr txBox="1"/>
            <p:nvPr/>
          </p:nvSpPr>
          <p:spPr>
            <a:xfrm flipH="1">
              <a:off x="7620000" y="1532109"/>
              <a:ext cx="114300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P. </a:t>
              </a: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Joey</a:t>
              </a: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/>
              </a:r>
              <a:b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</a:b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Murray </a:t>
              </a:r>
              <a:r>
                <a:rPr lang="en-US" sz="1700" b="1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III </a:t>
              </a: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t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reasurer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000" y="1200150"/>
            <a:ext cx="2514600" cy="1143000"/>
            <a:chOff x="3429000" y="1313243"/>
            <a:chExt cx="2514600" cy="1143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313243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4" name="TextBox 13"/>
            <p:cNvSpPr txBox="1"/>
            <p:nvPr/>
          </p:nvSpPr>
          <p:spPr>
            <a:xfrm flipH="1">
              <a:off x="4592576" y="1523056"/>
              <a:ext cx="1351024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Joseph </a:t>
              </a: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M.</a:t>
              </a:r>
            </a:p>
            <a:p>
              <a:pPr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Scontrino </a:t>
              </a:r>
              <a:r>
                <a:rPr lang="en-US" sz="1700" b="1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III</a:t>
              </a:r>
            </a:p>
            <a:p>
              <a:pPr>
                <a:lnSpc>
                  <a:spcPct val="80000"/>
                </a:lnSpc>
              </a:pP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executive </a:t>
              </a:r>
              <a:r>
                <a:rPr lang="en-US" sz="1700" i="1" cap="small" dirty="0" err="1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vp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1209203"/>
            <a:ext cx="2362200" cy="1143000"/>
            <a:chOff x="381000" y="1322296"/>
            <a:chExt cx="2362200" cy="1143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22296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15" name="TextBox 14"/>
            <p:cNvSpPr txBox="1"/>
            <p:nvPr/>
          </p:nvSpPr>
          <p:spPr>
            <a:xfrm flipH="1">
              <a:off x="1537500" y="1546753"/>
              <a:ext cx="120570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D</a:t>
              </a:r>
              <a:r>
                <a:rPr lang="en-US" sz="1700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. </a:t>
              </a: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Paul</a:t>
              </a:r>
              <a:r>
                <a:rPr lang="en-US" sz="1700" b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/>
              </a:r>
              <a:br>
                <a:rPr lang="en-US" sz="1700" b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</a:b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Robichaux</a:t>
              </a:r>
              <a:endParaRPr lang="en-US" sz="1700" b="1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p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8147" y="2495143"/>
            <a:ext cx="2218853" cy="1143000"/>
            <a:chOff x="448147" y="2592313"/>
            <a:chExt cx="2218853" cy="1143000"/>
          </a:xfrm>
        </p:grpSpPr>
        <p:sp>
          <p:nvSpPr>
            <p:cNvPr id="22" name="TextBox 21"/>
            <p:cNvSpPr txBox="1"/>
            <p:nvPr/>
          </p:nvSpPr>
          <p:spPr>
            <a:xfrm flipH="1">
              <a:off x="448147" y="2800734"/>
              <a:ext cx="1069064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Stanley</a:t>
              </a:r>
            </a:p>
            <a:p>
              <a:pPr algn="r"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Bazile</a:t>
              </a:r>
              <a:endParaRPr lang="en-US" sz="1700" b="1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s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ecretary</a:t>
              </a:r>
              <a:endParaRPr lang="en-US" sz="1700" b="1" i="1" cap="sm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592313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192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28" name="Rectangle 1"/>
          <p:cNvSpPr>
            <a:spLocks noGrp="1"/>
          </p:cNvSpPr>
          <p:nvPr>
            <p:ph type="title"/>
          </p:nvPr>
        </p:nvSpPr>
        <p:spPr>
          <a:xfrm>
            <a:off x="533401" y="636840"/>
            <a:ext cx="8229600" cy="487109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Commissioners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6405" y="3784792"/>
            <a:ext cx="2603289" cy="1143000"/>
            <a:chOff x="6446405" y="3785980"/>
            <a:chExt cx="2603289" cy="1143000"/>
          </a:xfrm>
        </p:grpSpPr>
        <p:sp>
          <p:nvSpPr>
            <p:cNvPr id="32" name="TextBox 31"/>
            <p:cNvSpPr txBox="1"/>
            <p:nvPr/>
          </p:nvSpPr>
          <p:spPr>
            <a:xfrm flipH="1">
              <a:off x="7601894" y="4003259"/>
              <a:ext cx="1447800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Whitney</a:t>
              </a:r>
            </a:p>
            <a:p>
              <a:pPr>
                <a:lnSpc>
                  <a:spcPct val="80000"/>
                </a:lnSpc>
              </a:pPr>
              <a:r>
                <a:rPr lang="en-US" sz="1700" b="1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Hickerson</a:t>
              </a:r>
            </a:p>
            <a:p>
              <a:pPr>
                <a:lnSpc>
                  <a:spcPct val="80000"/>
                </a:lnSpc>
              </a:pPr>
              <a:r>
                <a:rPr lang="en-US" sz="1700" i="1" cap="small" dirty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v</a:t>
              </a:r>
              <a:r>
                <a:rPr lang="en-US" sz="1700" i="1" cap="small" dirty="0" smtClean="0">
                  <a:solidFill>
                    <a:prstClr val="white">
                      <a:lumMod val="50000"/>
                    </a:prstClr>
                  </a:solidFill>
                  <a:latin typeface="Corbel" pitchFamily="34" charset="0"/>
                </a:rPr>
                <a:t>ice president</a:t>
              </a:r>
              <a:endParaRPr lang="en-US" sz="1700" i="1" cap="small" dirty="0">
                <a:solidFill>
                  <a:prstClr val="white">
                    <a:lumMod val="50000"/>
                  </a:prstClr>
                </a:solidFill>
                <a:latin typeface="Corbel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05" y="3785980"/>
              <a:ext cx="1143000" cy="1143000"/>
            </a:xfrm>
            <a:prstGeom prst="ellipse">
              <a:avLst/>
            </a:prstGeom>
            <a:ln>
              <a:noFill/>
            </a:ln>
            <a:effectLst>
              <a:outerShdw blurRad="127000" dist="127000" dir="8460000" algn="ctr">
                <a:srgbClr val="000000">
                  <a:alpha val="23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27094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Economic Development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4018013"/>
              </p:ext>
            </p:extLst>
          </p:nvPr>
        </p:nvGraphicFramePr>
        <p:xfrm>
          <a:off x="609600" y="1352551"/>
          <a:ext cx="7848602" cy="360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066800"/>
                <a:gridCol w="1447800"/>
                <a:gridCol w="1295400"/>
                <a:gridCol w="1143002"/>
              </a:tblGrid>
              <a:tr h="2814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/>
                        <a:t>Parish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Investment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# Direct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Jobs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Pin Oak Terminals</a:t>
                      </a:r>
                      <a:r>
                        <a:rPr lang="en-US" sz="1400" b="0" i="0" dirty="0" smtClean="0"/>
                        <a:t> – U.S.</a:t>
                      </a:r>
                      <a:r>
                        <a:rPr lang="en-US" sz="1400" b="1" i="0" baseline="0" dirty="0" smtClean="0"/>
                        <a:t> </a:t>
                      </a:r>
                      <a:r>
                        <a:rPr lang="en-US" sz="1200" b="0" i="1" baseline="0" dirty="0" smtClean="0"/>
                        <a:t>(crude oil)</a:t>
                      </a:r>
                      <a:endParaRPr lang="en-US" sz="12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John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$ 750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80 - 100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$ 63K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NuStar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U.S.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(crude oil tank storage)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$ 365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$98K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Syngas Energy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Malaysia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(methanol)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St. James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$ 360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$ 78K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Marubeni</a:t>
                      </a:r>
                      <a:r>
                        <a:rPr lang="en-US" sz="1400" b="1" baseline="0" dirty="0" smtClean="0"/>
                        <a:t> Corporation</a:t>
                      </a:r>
                    </a:p>
                    <a:p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dirty="0" err="1" smtClean="0"/>
                        <a:t>Gavilon</a:t>
                      </a:r>
                      <a:r>
                        <a:rPr lang="en-US" sz="1400" b="1" dirty="0" smtClean="0"/>
                        <a:t> Trading)</a:t>
                      </a:r>
                      <a:r>
                        <a:rPr lang="en-US" sz="1400" b="0" dirty="0" smtClean="0"/>
                        <a:t> - Japan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i="1" dirty="0" smtClean="0"/>
                        <a:t>(grain)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$ 250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BioAmber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0" baseline="0" dirty="0" smtClean="0"/>
                        <a:t>- Canada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i="1" dirty="0" smtClean="0"/>
                        <a:t>(proppants</a:t>
                      </a:r>
                      <a:r>
                        <a:rPr lang="en-US" sz="1200" i="1" baseline="0" dirty="0" smtClean="0"/>
                        <a:t>)</a:t>
                      </a:r>
                      <a:endParaRPr lang="en-US" sz="12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John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$ 200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$ 70K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Bunge North America expansion</a:t>
                      </a:r>
                      <a:r>
                        <a:rPr lang="en-US" sz="1400" b="0" dirty="0" smtClean="0"/>
                        <a:t> – U.S.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200" i="1" dirty="0" smtClean="0"/>
                        <a:t>(grain</a:t>
                      </a:r>
                      <a:r>
                        <a:rPr lang="en-US" sz="1200" i="1" baseline="0" dirty="0" smtClean="0"/>
                        <a:t>)</a:t>
                      </a:r>
                      <a:endParaRPr lang="en-US" sz="12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Charles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$ 140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57200"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.</a:t>
                      </a:r>
                      <a:r>
                        <a:rPr lang="en-US" sz="1200" i="1" baseline="0" dirty="0" smtClean="0"/>
                        <a:t> . . . . . . . . . . . . . . .</a:t>
                      </a:r>
                      <a:endParaRPr lang="en-US" sz="1200" i="1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Economic Development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0576429"/>
              </p:ext>
            </p:extLst>
          </p:nvPr>
        </p:nvGraphicFramePr>
        <p:xfrm>
          <a:off x="609600" y="1352551"/>
          <a:ext cx="7848602" cy="314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066800"/>
                <a:gridCol w="1447800"/>
                <a:gridCol w="1295400"/>
                <a:gridCol w="1143002"/>
              </a:tblGrid>
              <a:tr h="28140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/>
                        <a:t>Parish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Investment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# Direct</a:t>
                      </a:r>
                      <a:r>
                        <a:rPr lang="en-US" sz="1200" b="0" i="1" baseline="0" dirty="0" smtClean="0">
                          <a:solidFill>
                            <a:schemeClr val="bg1"/>
                          </a:solidFill>
                        </a:rPr>
                        <a:t> Jobs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en-US" sz="1200" b="0" i="1" dirty="0" smtClean="0">
                          <a:solidFill>
                            <a:schemeClr val="bg1"/>
                          </a:solidFill>
                        </a:rPr>
                        <a:t> Salary</a:t>
                      </a:r>
                      <a:endParaRPr lang="en-US" sz="1200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Plains All American</a:t>
                      </a:r>
                      <a:r>
                        <a:rPr lang="en-US" sz="1400" b="0" i="0" dirty="0" smtClean="0"/>
                        <a:t> – U.S.</a:t>
                      </a:r>
                      <a:endParaRPr lang="en-US" sz="1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James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$ 50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Momentive Specialty Chemicals</a:t>
                      </a:r>
                      <a:r>
                        <a:rPr lang="en-US" sz="1400" b="0" i="0" dirty="0" smtClean="0"/>
                        <a:t> – U.S.</a:t>
                      </a:r>
                      <a:endParaRPr lang="en-US" sz="14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Charles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$ 38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82K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Kongsberg Maritime</a:t>
                      </a:r>
                      <a:r>
                        <a:rPr lang="en-US" sz="1400" b="0" i="0" dirty="0" smtClean="0"/>
                        <a:t> – Norway</a:t>
                      </a:r>
                      <a:r>
                        <a:rPr lang="en-US" sz="1400" b="1" i="0" dirty="0" smtClean="0"/>
                        <a:t/>
                      </a:r>
                      <a:br>
                        <a:rPr lang="en-US" sz="1400" b="1" i="0" dirty="0" smtClean="0"/>
                      </a:br>
                      <a:r>
                        <a:rPr lang="en-US" sz="1200" b="0" i="1" dirty="0" smtClean="0"/>
                        <a:t>(office &amp;</a:t>
                      </a:r>
                      <a:r>
                        <a:rPr lang="en-US" sz="1200" b="0" i="1" baseline="0" dirty="0" smtClean="0"/>
                        <a:t> training)</a:t>
                      </a:r>
                      <a:endParaRPr lang="en-US" sz="18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Charles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$ 15 million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100K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Denka</a:t>
                      </a:r>
                      <a:r>
                        <a:rPr lang="en-US" sz="1400" b="1" i="0" baseline="0" dirty="0" smtClean="0"/>
                        <a:t> Performance Elastomers</a:t>
                      </a:r>
                      <a:r>
                        <a:rPr lang="en-US" sz="1400" b="0" i="0" baseline="0" dirty="0" smtClean="0"/>
                        <a:t> – Japan </a:t>
                      </a:r>
                      <a:r>
                        <a:rPr lang="en-US" sz="1200" b="0" i="0" baseline="0" dirty="0" smtClean="0"/>
                        <a:t>(</a:t>
                      </a:r>
                      <a:r>
                        <a:rPr lang="en-US" sz="1200" b="0" i="1" baseline="0" dirty="0" smtClean="0"/>
                        <a:t>Corporate Headquarters)</a:t>
                      </a:r>
                      <a:endParaRPr lang="en-US" sz="1200" b="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 John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(corporate)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80K</a:t>
                      </a:r>
                      <a:endParaRPr lang="en-US" sz="14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Formosa</a:t>
                      </a:r>
                      <a:r>
                        <a:rPr lang="en-US" sz="14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Petrochemical Corporation</a:t>
                      </a:r>
                      <a:r>
                        <a:rPr lang="en-US" sz="14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 Taiwan </a:t>
                      </a:r>
                      <a:r>
                        <a:rPr lang="en-US" sz="12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(industrial complex feasibility study)</a:t>
                      </a:r>
                      <a:endParaRPr lang="en-US" sz="1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St. James</a:t>
                      </a:r>
                      <a:endParaRPr lang="en-US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$ 9.4</a:t>
                      </a:r>
                      <a:r>
                        <a:rPr lang="en-US" sz="14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billion </a:t>
                      </a:r>
                      <a:endParaRPr lang="en-US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1,200</a:t>
                      </a:r>
                      <a:endParaRPr lang="en-US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$ 84.5K</a:t>
                      </a:r>
                      <a:endParaRPr lang="en-US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657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Announced Future Projects: $23.462</a:t>
                      </a:r>
                      <a:r>
                        <a:rPr lang="en-US" sz="1600" i="1" baseline="0" dirty="0" smtClean="0"/>
                        <a:t> billion capital investment and, at least, 3,857 direct jobs</a:t>
                      </a:r>
                      <a:endParaRPr lang="en-US" sz="1600" i="1" dirty="0" smtClean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dirty="0"/>
              <a:t>Port of South Louisiana Executive Regional Airport</a:t>
            </a:r>
            <a:endParaRPr lang="en-US" cap="small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72" y="718"/>
            <a:ext cx="7586324" cy="3418415"/>
          </a:xfr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00200" y="4171950"/>
            <a:ext cx="2209800" cy="64633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/>
              <a:t>5,100’ x 75’ Runway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/>
              <a:t>FAA AWOS</a:t>
            </a:r>
            <a:endParaRPr lang="en-US" spc="-8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3013710"/>
            <a:ext cx="1463040" cy="1463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192478"/>
            <a:ext cx="28194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/>
              <a:t>Jet-A </a:t>
            </a:r>
            <a:r>
              <a:rPr lang="en-US" spc="-80" dirty="0"/>
              <a:t>&amp; </a:t>
            </a:r>
            <a:r>
              <a:rPr lang="en-US" spc="-80" dirty="0" err="1" smtClean="0"/>
              <a:t>AvGas</a:t>
            </a:r>
            <a:r>
              <a:rPr lang="en-US" spc="-80" dirty="0" smtClean="0"/>
              <a:t> Fuel</a:t>
            </a:r>
            <a:endParaRPr lang="en-US" spc="-8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/>
              <a:t>FBO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 smtClean="0"/>
              <a:t>10K sq. ft. hangar </a:t>
            </a:r>
            <a:r>
              <a:rPr lang="en-US" sz="1200" spc="-80" dirty="0" smtClean="0"/>
              <a:t>(available soon) </a:t>
            </a:r>
            <a:endParaRPr lang="en-US" sz="1200" spc="-8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77000" y="418451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/>
              <a:t>V</a:t>
            </a:r>
            <a:r>
              <a:rPr lang="en-US" spc="-80" dirty="0" smtClean="0"/>
              <a:t>ideo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80" dirty="0"/>
              <a:t>S</a:t>
            </a:r>
            <a:r>
              <a:rPr lang="en-US" spc="-80" dirty="0" smtClean="0"/>
              <a:t>ecured Aircraft Parking</a:t>
            </a:r>
            <a:endParaRPr lang="en-US" spc="-80" dirty="0"/>
          </a:p>
        </p:txBody>
      </p:sp>
    </p:spTree>
    <p:extLst>
      <p:ext uri="{BB962C8B-B14F-4D97-AF65-F5344CB8AC3E}">
        <p14:creationId xmlns:p14="http://schemas.microsoft.com/office/powerpoint/2010/main" val="1171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PSL Consultants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5800" y="1428751"/>
            <a:ext cx="3505200" cy="3505199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AUX INITIATIVES</a:t>
            </a:r>
            <a:b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General Robert </a:t>
            </a:r>
            <a:r>
              <a:rPr lang="en-US" sz="18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Crear</a:t>
            </a:r>
            <a:endParaRPr lang="en-US" sz="18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0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ADAMS &amp; REESE</a:t>
            </a: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Jeff Brooks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000" cap="small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  <a:t>JAMES </a:t>
            </a: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PURPERA</a:t>
            </a:r>
            <a:b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orbel" panose="020B0503020204020204" pitchFamily="34" charset="0"/>
              </a:rPr>
              <a:t>GOVERNMENTAL CONSULTING</a:t>
            </a:r>
            <a: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James </a:t>
            </a:r>
            <a:r>
              <a:rPr lang="en-US" sz="1800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Purpera</a:t>
            </a:r>
            <a:r>
              <a:rPr lang="en-US" sz="2000" cap="small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2000" cap="small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800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</a:t>
            </a:r>
            <a:r>
              <a:rPr lang="en-US" sz="16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capital outlay specialist</a:t>
            </a:r>
          </a:p>
        </p:txBody>
      </p:sp>
      <p:sp>
        <p:nvSpPr>
          <p:cNvPr id="4" name="Rectangle 2"/>
          <p:cNvSpPr>
            <a:spLocks noGrp="1"/>
          </p:cNvSpPr>
          <p:nvPr>
            <p:ph sz="quarter" idx="13"/>
          </p:nvPr>
        </p:nvSpPr>
        <p:spPr>
          <a:xfrm>
            <a:off x="4343400" y="1428751"/>
            <a:ext cx="4191000" cy="3505199"/>
          </a:xfrm>
        </p:spPr>
        <p:txBody>
          <a:bodyPr>
            <a:normAutofit/>
          </a:bodyPr>
          <a:lstStyle>
            <a:extLst/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chemeClr val="tx2"/>
                </a:solidFill>
                <a:latin typeface="Corbel" panose="020B0503020204020204" pitchFamily="34" charset="0"/>
              </a:rPr>
              <a:t>TJC GROUP</a:t>
            </a:r>
            <a:br>
              <a:rPr lang="en-US" sz="22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Tim Johnson</a:t>
            </a:r>
            <a: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</a:t>
            </a:r>
            <a:r>
              <a:rPr lang="en-US" sz="15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public affairs/community outreach</a:t>
            </a:r>
            <a:r>
              <a:rPr lang="en-US" sz="1500" i="1" cap="small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1500" i="1" cap="small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</a:t>
            </a:r>
            <a:r>
              <a:rPr lang="en-US" sz="15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governmental relations</a:t>
            </a:r>
            <a:r>
              <a:rPr lang="en-US" sz="1500" i="1" cap="small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1500" i="1" cap="small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</a:t>
            </a:r>
            <a:r>
              <a:rPr lang="en-US" sz="1500" i="1" cap="small" dirty="0" smtClean="0">
                <a:solidFill>
                  <a:schemeClr val="tx2"/>
                </a:solidFill>
                <a:latin typeface="Corbel" panose="020B0503020204020204" pitchFamily="34" charset="0"/>
              </a:rPr>
              <a:t>workforce development</a:t>
            </a:r>
            <a:endParaRPr lang="en-US" sz="1500" i="1" cap="small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900" cap="small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>
                <a:solidFill>
                  <a:schemeClr val="tx2"/>
                </a:solidFill>
                <a:latin typeface="Corbel" panose="020B0503020204020204" pitchFamily="34" charset="0"/>
              </a:rPr>
              <a:t>TOP DRAWER/FOCUS STRATEGIES</a:t>
            </a:r>
            <a:br>
              <a:rPr lang="en-US" sz="2200" dirty="0" smtClean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  <a:t>     </a:t>
            </a:r>
            <a:r>
              <a:rPr lang="en-US" sz="1700" dirty="0" smtClean="0">
                <a:solidFill>
                  <a:schemeClr val="tx2"/>
                </a:solidFill>
                <a:latin typeface="Corbel" panose="020B0503020204020204" pitchFamily="34" charset="0"/>
              </a:rPr>
              <a:t>Mary Patricia Wray</a:t>
            </a:r>
            <a: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  <a:t/>
            </a:r>
            <a:br>
              <a:rPr lang="en-US" sz="1700" dirty="0">
                <a:solidFill>
                  <a:schemeClr val="tx2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</a:t>
            </a:r>
            <a:r>
              <a:rPr lang="en-US" sz="1700" smtClean="0">
                <a:solidFill>
                  <a:schemeClr val="tx2"/>
                </a:solidFill>
                <a:latin typeface="Corbel" panose="020B0503020204020204" pitchFamily="34" charset="0"/>
              </a:rPr>
              <a:t>LaurayVeazey</a:t>
            </a:r>
            <a:endParaRPr lang="en-US" sz="2400" cap="small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3429"/>
            <a:ext cx="7607808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88" y="3429"/>
            <a:ext cx="7607808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18110"/>
            <a:ext cx="8229600" cy="100584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Expanding Your Business Globally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6" y="18097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 flipH="1">
            <a:off x="1703064" y="1986975"/>
            <a:ext cx="63703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cap="sm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Export-Import Bank of the United States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www.exim.gov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181350"/>
            <a:ext cx="914400" cy="9144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19"/>
          <p:cNvSpPr txBox="1"/>
          <p:nvPr/>
        </p:nvSpPr>
        <p:spPr>
          <a:xfrm flipH="1">
            <a:off x="1722113" y="3358575"/>
            <a:ext cx="639743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cap="small" dirty="0" smtClean="0">
                <a:solidFill>
                  <a:prstClr val="white">
                    <a:lumMod val="50000"/>
                  </a:prstClr>
                </a:solidFill>
                <a:latin typeface="Corbel" pitchFamily="34" charset="0"/>
              </a:rPr>
              <a:t>World Trade Center of New Orleans</a:t>
            </a:r>
            <a:endParaRPr lang="en-US" sz="2200" b="1" cap="small" dirty="0" smtClean="0">
              <a:solidFill>
                <a:prstClr val="white">
                  <a:lumMod val="50000"/>
                </a:prstClr>
              </a:solidFill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www.wtcno.org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191000" y="2133600"/>
            <a:ext cx="4724400" cy="81915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cap="small" dirty="0" smtClean="0"/>
              <a:t>…important to our community</a:t>
            </a:r>
            <a:br>
              <a:rPr lang="en-US" sz="2800" cap="small" dirty="0" smtClean="0"/>
            </a:br>
            <a:r>
              <a:rPr lang="en-US" sz="2800" cap="small" dirty="0" smtClean="0"/>
              <a:t/>
            </a:r>
            <a:br>
              <a:rPr lang="en-US" sz="2800" cap="small" dirty="0" smtClean="0"/>
            </a:br>
            <a:r>
              <a:rPr lang="en-US" sz="2800" cap="small" dirty="0" smtClean="0"/>
              <a:t>…important to our state</a:t>
            </a:r>
            <a:br>
              <a:rPr lang="en-US" sz="2800" cap="small" dirty="0" smtClean="0"/>
            </a:br>
            <a:r>
              <a:rPr lang="en-US" sz="2800" cap="small" dirty="0" smtClean="0"/>
              <a:t/>
            </a:r>
            <a:br>
              <a:rPr lang="en-US" sz="2800" cap="small" dirty="0" smtClean="0"/>
            </a:br>
            <a:r>
              <a:rPr lang="en-US" sz="2800" cap="small" dirty="0" smtClean="0"/>
              <a:t>…important to our country</a:t>
            </a:r>
            <a:endParaRPr lang="en-US" sz="2800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" y="377825"/>
            <a:ext cx="3703466" cy="371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57550"/>
            <a:ext cx="3886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88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191000" y="1581150"/>
            <a:ext cx="4724400" cy="819150"/>
          </a:xfrm>
        </p:spPr>
        <p:txBody>
          <a:bodyPr>
            <a:noAutofit/>
          </a:bodyPr>
          <a:lstStyle>
            <a:extLst/>
          </a:lstStyle>
          <a:p>
            <a:r>
              <a:rPr lang="en-US" sz="3600" cap="small" dirty="0" smtClean="0"/>
              <a:t>…important</a:t>
            </a:r>
            <a:br>
              <a:rPr lang="en-US" sz="3600" cap="small" dirty="0" smtClean="0"/>
            </a:br>
            <a:r>
              <a:rPr lang="en-US" sz="3600" cap="small" dirty="0" smtClean="0"/>
              <a:t>to the world!</a:t>
            </a:r>
            <a:endParaRPr lang="en-US" sz="3600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" y="377825"/>
            <a:ext cx="3703466" cy="371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57550"/>
            <a:ext cx="3886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419600" y="1905000"/>
            <a:ext cx="2743200" cy="819150"/>
          </a:xfrm>
        </p:spPr>
        <p:txBody>
          <a:bodyPr>
            <a:noAutofit/>
          </a:bodyPr>
          <a:lstStyle>
            <a:extLst/>
          </a:lstStyle>
          <a:p>
            <a:r>
              <a:rPr lang="en-US" sz="4400" b="1" dirty="0" smtClean="0"/>
              <a:t>Support</a:t>
            </a:r>
            <a:br>
              <a:rPr lang="en-US" sz="4400" b="1" dirty="0" smtClean="0"/>
            </a:br>
            <a:r>
              <a:rPr lang="en-US" sz="4400" b="1" dirty="0" smtClean="0"/>
              <a:t>your</a:t>
            </a:r>
            <a:br>
              <a:rPr lang="en-US" sz="4400" b="1" dirty="0" smtClean="0"/>
            </a:br>
            <a:r>
              <a:rPr lang="en-US" sz="4400" b="1" dirty="0" smtClean="0"/>
              <a:t>port!</a:t>
            </a:r>
            <a:endParaRPr lang="en-US" sz="4400" b="1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i="1" dirty="0" smtClean="0"/>
              <a:t>THANK YOU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" y="377825"/>
            <a:ext cx="3703466" cy="371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57550"/>
            <a:ext cx="3886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55" y="3429"/>
            <a:ext cx="7589520" cy="5138928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 rot="16200000">
            <a:off x="-981837" y="1477518"/>
            <a:ext cx="3407664" cy="4572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200" spc="200" dirty="0" smtClean="0"/>
              <a:t>Jurisdiction</a:t>
            </a:r>
            <a:endParaRPr lang="en-US" sz="3200" spc="2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3180406"/>
            <a:ext cx="1447800" cy="8962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</a:pPr>
            <a:r>
              <a:rPr lang="en-US" sz="2200" u="sng" dirty="0" smtClean="0"/>
              <a:t>Pipelines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  </a:t>
            </a:r>
            <a:r>
              <a:rPr lang="en-US" sz="2200" b="1" dirty="0" smtClean="0"/>
              <a:t>33 Crude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159 NG</a:t>
            </a:r>
          </a:p>
        </p:txBody>
      </p:sp>
    </p:spTree>
    <p:extLst>
      <p:ext uri="{BB962C8B-B14F-4D97-AF65-F5344CB8AC3E}">
        <p14:creationId xmlns:p14="http://schemas.microsoft.com/office/powerpoint/2010/main" val="31989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2296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Petrochemical, Chemical &amp; Fertilizer Facilities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524000" y="1352551"/>
            <a:ext cx="2514600" cy="3581399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2400" dirty="0" smtClean="0">
                <a:solidFill>
                  <a:schemeClr val="tx2"/>
                </a:solidFill>
              </a:rPr>
              <a:t>Air Products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Galata Chemicals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American Styrenics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Occidental Chemical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Rain CII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Denka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Monsanto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334000" y="1352549"/>
            <a:ext cx="2362201" cy="3581401"/>
          </a:xfrm>
        </p:spPr>
        <p:txBody>
          <a:bodyPr>
            <a:normAutofit/>
          </a:bodyPr>
          <a:lstStyle>
            <a:extLst/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2400" dirty="0" smtClean="0">
                <a:solidFill>
                  <a:schemeClr val="tx2"/>
                </a:solidFill>
                <a:effectLst/>
              </a:rPr>
              <a:t>Air Liquide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2400" dirty="0" smtClean="0">
                <a:solidFill>
                  <a:schemeClr val="tx2"/>
                </a:solidFill>
              </a:rPr>
              <a:t>Dow St. Charles</a:t>
            </a:r>
            <a:endParaRPr lang="en-US" altLang="x-none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Nalco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Evonik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Mosaic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Pinnacle Polymers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Momentive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2296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Oil and Grain Facilities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524000" y="1352551"/>
            <a:ext cx="2667000" cy="3581399"/>
          </a:xfrm>
        </p:spPr>
        <p:txBody>
          <a:bodyPr>
            <a:normAutofit/>
          </a:bodyPr>
          <a:lstStyle>
            <a:extLst/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2400" u="sng" cap="small" dirty="0" smtClean="0">
                <a:solidFill>
                  <a:schemeClr val="tx2"/>
                </a:solidFill>
              </a:rPr>
              <a:t>Oil Refineries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Shell - Convent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Marathon Petroleum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Shell - Norco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Valero – St. Charles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724400" y="1352549"/>
            <a:ext cx="2895600" cy="3581401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x-none" sz="2400" u="sng" cap="small" dirty="0" smtClean="0">
                <a:solidFill>
                  <a:schemeClr val="tx2"/>
                </a:solidFill>
              </a:rPr>
              <a:t>Grain Elevators</a:t>
            </a:r>
            <a:endParaRPr lang="en-US" altLang="x-none" sz="2400" u="sng" cap="small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Zen-Noh Grain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Cargill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Bunge North American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ADM – Paulina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ADM – Reserve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ADM – Destrehan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ADM - Ama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1451317" cy="514350"/>
          </a:xfrm>
        </p:spPr>
        <p:txBody>
          <a:bodyPr>
            <a:noAutofit/>
          </a:bodyPr>
          <a:lstStyle>
            <a:extLst/>
          </a:lstStyle>
          <a:p>
            <a:pPr algn="ctr">
              <a:spcBef>
                <a:spcPts val="600"/>
              </a:spcBef>
            </a:pPr>
            <a:r>
              <a:rPr lang="en-US" sz="1600" b="1" u="sng" cap="small" dirty="0" smtClean="0"/>
              <a:t>tenants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smtClean="0"/>
              <a:t>Evonik</a:t>
            </a:r>
          </a:p>
          <a:p>
            <a:pPr algn="ctr">
              <a:lnSpc>
                <a:spcPct val="75000"/>
              </a:lnSpc>
            </a:pPr>
            <a:r>
              <a:rPr lang="en-US" sz="1500" spc="-50" dirty="0" smtClean="0"/>
              <a:t>NATCO</a:t>
            </a:r>
            <a:br>
              <a:rPr lang="en-US" sz="1500" spc="-50" dirty="0" smtClean="0"/>
            </a:br>
            <a:r>
              <a:rPr lang="en-US" sz="1500" spc="-50" dirty="0" smtClean="0"/>
              <a:t>Food Service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smtClean="0"/>
              <a:t>Barton Mines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err="1" smtClean="0"/>
              <a:t>Baumer</a:t>
            </a:r>
            <a:r>
              <a:rPr lang="en-US" sz="1500" spc="-50" dirty="0" smtClean="0"/>
              <a:t> Foods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smtClean="0"/>
              <a:t>Associated Terminals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err="1" smtClean="0"/>
              <a:t>LaFargeHolcim</a:t>
            </a:r>
            <a:endParaRPr lang="en-US" sz="1500" spc="-50" dirty="0" smtClean="0"/>
          </a:p>
          <a:p>
            <a:pPr algn="ctr">
              <a:spcBef>
                <a:spcPts val="500"/>
              </a:spcBef>
            </a:pPr>
            <a:r>
              <a:rPr lang="en-US" sz="1500" spc="-50" dirty="0" smtClean="0"/>
              <a:t>ADM</a:t>
            </a:r>
          </a:p>
          <a:p>
            <a:pPr algn="ctr">
              <a:spcBef>
                <a:spcPts val="500"/>
              </a:spcBef>
            </a:pPr>
            <a:r>
              <a:rPr lang="en-US" sz="1500" spc="-50" dirty="0" smtClean="0"/>
              <a:t>CRC</a:t>
            </a:r>
          </a:p>
          <a:p>
            <a:pPr algn="ctr">
              <a:spcBef>
                <a:spcPts val="600"/>
              </a:spcBef>
            </a:pPr>
            <a:r>
              <a:rPr lang="en-US" sz="1500" spc="-50" dirty="0" smtClean="0"/>
              <a:t>Pinnacle Polymers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Globalplex Intermodal Terminal</a:t>
            </a:r>
            <a:endParaRPr lang="en-US" sz="3200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9" y="12092"/>
            <a:ext cx="7586328" cy="3418417"/>
          </a:xfrm>
          <a:ln>
            <a:noFill/>
          </a:ln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1" b="26042"/>
          <a:stretch/>
        </p:blipFill>
        <p:spPr>
          <a:xfrm>
            <a:off x="-11723" y="3419135"/>
            <a:ext cx="1463040" cy="67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00200" y="4095750"/>
            <a:ext cx="7086600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335-Acres: bulk cargo dock; general cargo dock with adjacent finger pier; over 716,000 </a:t>
            </a:r>
            <a:r>
              <a:rPr lang="en-US" sz="1400" dirty="0" err="1" smtClean="0"/>
              <a:t>sq.ft</a:t>
            </a:r>
            <a:r>
              <a:rPr lang="en-US" sz="1400" dirty="0" smtClean="0"/>
              <a:t>. covered storage; 177,000 </a:t>
            </a:r>
            <a:r>
              <a:rPr lang="en-US" sz="1400" dirty="0" err="1" smtClean="0"/>
              <a:t>sq.ft</a:t>
            </a:r>
            <a:r>
              <a:rPr lang="en-US" sz="1400" dirty="0" smtClean="0"/>
              <a:t>. open storage; 130-acre </a:t>
            </a:r>
            <a:r>
              <a:rPr lang="en-US" sz="1400" dirty="0"/>
              <a:t>certified available site</a:t>
            </a:r>
            <a:endParaRPr lang="en-US" sz="1400" dirty="0" smtClean="0"/>
          </a:p>
          <a:p>
            <a:pPr marL="285750" indent="-285750">
              <a:lnSpc>
                <a:spcPct val="8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/>
              <a:t>Stevedore: </a:t>
            </a:r>
            <a:r>
              <a:rPr lang="en-US" sz="1400" i="1" dirty="0"/>
              <a:t>Associated </a:t>
            </a:r>
            <a:r>
              <a:rPr lang="en-US" sz="1400" i="1" dirty="0" smtClean="0"/>
              <a:t>Terminals (</a:t>
            </a:r>
            <a:r>
              <a:rPr lang="en-US" sz="1400" i="1" dirty="0" smtClean="0">
                <a:solidFill>
                  <a:srgbClr val="D7DF23"/>
                </a:solidFill>
              </a:rPr>
              <a:t>committed in providing consistent, high quality, customized services for both import and export of commodities)</a:t>
            </a:r>
            <a:endParaRPr lang="en-US" sz="1400" dirty="0">
              <a:solidFill>
                <a:srgbClr val="D7D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68" y="718"/>
            <a:ext cx="7586332" cy="3418419"/>
          </a:xfrm>
        </p:spPr>
      </p:pic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361950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b="1" i="1" cap="all" dirty="0" smtClean="0"/>
              <a:t>Largest Tonnage Port </a:t>
            </a:r>
            <a:r>
              <a:rPr lang="en-US" sz="1600" b="1" i="1" cap="all" dirty="0" smtClean="0"/>
              <a:t>in the </a:t>
            </a:r>
            <a:r>
              <a:rPr lang="en-US" sz="2000" b="1" i="1" cap="all" dirty="0" smtClean="0"/>
              <a:t>Western Hemisphere!</a:t>
            </a:r>
          </a:p>
          <a:p>
            <a:r>
              <a:rPr lang="en-US" sz="2200" dirty="0" smtClean="0"/>
              <a:t>294 million short tons | 4,578 vessels | 59,780 barges </a:t>
            </a:r>
            <a:r>
              <a:rPr lang="en-US" sz="1400" i="1" dirty="0" smtClean="0"/>
              <a:t>(2016)</a:t>
            </a:r>
            <a:endParaRPr lang="en-US" sz="1400" i="1" dirty="0"/>
          </a:p>
          <a:p>
            <a:endParaRPr lang="en-US" sz="2400" cap="all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Port of South Louisiana is ranked as the #1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3013710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2000" b="1" i="1" cap="all" dirty="0" smtClean="0"/>
              <a:t>Grain exporter </a:t>
            </a:r>
            <a:r>
              <a:rPr lang="en-US" sz="1600" b="1" i="1" cap="all" dirty="0" smtClean="0"/>
              <a:t>in the </a:t>
            </a:r>
            <a:r>
              <a:rPr lang="en-US" sz="2000" b="1" i="1" cap="all" dirty="0" smtClean="0"/>
              <a:t>united states!</a:t>
            </a:r>
          </a:p>
          <a:p>
            <a:r>
              <a:rPr lang="en-US" sz="2200" dirty="0" smtClean="0"/>
              <a:t>Seven grain elevators - ship to over 90 countries</a:t>
            </a:r>
            <a:endParaRPr lang="en-US" sz="2200" i="1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69" y="718"/>
            <a:ext cx="7586330" cy="34184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3013710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Port of South Louisiana is ranked as the #1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065759"/>
            <a:ext cx="7315200" cy="514350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b="1" i="1" cap="all" dirty="0"/>
              <a:t>Foreign trade zone (#124)</a:t>
            </a:r>
            <a:r>
              <a:rPr lang="en-US" sz="2400" b="1" i="1" cap="all" dirty="0"/>
              <a:t> </a:t>
            </a:r>
            <a:r>
              <a:rPr lang="en-US" sz="1600" b="1" i="1" cap="all" dirty="0"/>
              <a:t>in the </a:t>
            </a:r>
            <a:r>
              <a:rPr lang="en-US" sz="2000" b="1" i="1" cap="all" dirty="0" err="1"/>
              <a:t>u.S.</a:t>
            </a:r>
            <a:r>
              <a:rPr lang="en-US" sz="2000" b="1" i="1" cap="all" dirty="0"/>
              <a:t> </a:t>
            </a:r>
            <a:r>
              <a:rPr lang="en-US" sz="1600" b="1" i="1" cap="all" dirty="0"/>
              <a:t>for merchandise received</a:t>
            </a:r>
            <a:r>
              <a:rPr lang="en-US" sz="2000" b="1" i="1" cap="all" dirty="0"/>
              <a:t>!</a:t>
            </a:r>
          </a:p>
          <a:p>
            <a:r>
              <a:rPr lang="en-US" sz="2200" dirty="0" smtClean="0"/>
              <a:t>16 zones | $82 billion received &amp; 10,500 employed </a:t>
            </a:r>
            <a:r>
              <a:rPr lang="en-US" sz="1600" i="1" dirty="0" smtClean="0"/>
              <a:t>(2015)</a:t>
            </a:r>
            <a:endParaRPr lang="en-US" sz="2200" b="1" i="1" cap="all" dirty="0"/>
          </a:p>
        </p:txBody>
      </p:sp>
      <p:pic>
        <p:nvPicPr>
          <p:cNvPr id="8" name="j0178459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70" y="718"/>
            <a:ext cx="7586328" cy="3418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3013710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3350"/>
            <a:ext cx="1828800" cy="4572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 smtClean="0"/>
              <a:t>Port of South Louisiana is ranked as the #1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3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1264</Words>
  <Application>Microsoft Office PowerPoint</Application>
  <PresentationFormat>On-screen Show (16:9)</PresentationFormat>
  <Paragraphs>424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Tw Cen MT</vt:lpstr>
      <vt:lpstr>Wingdings</vt:lpstr>
      <vt:lpstr>Wingdings 2</vt:lpstr>
      <vt:lpstr>Widescreen Presentation</vt:lpstr>
      <vt:lpstr>WELCOME</vt:lpstr>
      <vt:lpstr>Commissioners</vt:lpstr>
      <vt:lpstr>Jurisdiction</vt:lpstr>
      <vt:lpstr>Petrochemical, Chemical &amp; Fertilizer Facilities</vt:lpstr>
      <vt:lpstr>Oil and Grain Facilities</vt:lpstr>
      <vt:lpstr>Globalplex Intermodal Terminal</vt:lpstr>
      <vt:lpstr>Port of South Louisiana is ranked as the #1</vt:lpstr>
      <vt:lpstr>Port of South Louisiana is ranked as the #1</vt:lpstr>
      <vt:lpstr>Port of South Louisiana is ranked as the #1</vt:lpstr>
      <vt:lpstr>Port of South Louisiana Is Ranked As One of the Top…</vt:lpstr>
      <vt:lpstr>Energy Transfer Pipelines</vt:lpstr>
      <vt:lpstr>Energy Transfer Pipelines</vt:lpstr>
      <vt:lpstr>Largest Tonnage Port in the Western Hemisphere</vt:lpstr>
      <vt:lpstr>Port Tonnage</vt:lpstr>
      <vt:lpstr>Commodities/Port Tonnage</vt:lpstr>
      <vt:lpstr>Economic Impact of the Port of South Louisiana</vt:lpstr>
      <vt:lpstr>Inland River System</vt:lpstr>
      <vt:lpstr>Port Benefits</vt:lpstr>
      <vt:lpstr>Economic Development</vt:lpstr>
      <vt:lpstr>Economic Development</vt:lpstr>
      <vt:lpstr>Economic Development</vt:lpstr>
      <vt:lpstr>Port of South Louisiana Executive Regional Airport</vt:lpstr>
      <vt:lpstr>PSL Consultants</vt:lpstr>
      <vt:lpstr>PowerPoint Presentation</vt:lpstr>
      <vt:lpstr>PowerPoint Presentation</vt:lpstr>
      <vt:lpstr>Expanding Your Business Globally</vt:lpstr>
      <vt:lpstr>…important to our community  …important to our state  …important to our country</vt:lpstr>
      <vt:lpstr>…important to the world!</vt:lpstr>
      <vt:lpstr>Support your port!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2015-02-26T15:28:50Z</dcterms:created>
  <dcterms:modified xsi:type="dcterms:W3CDTF">2017-07-25T19:19:29Z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